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6" r:id="rId3"/>
    <p:sldId id="342" r:id="rId4"/>
    <p:sldId id="356" r:id="rId5"/>
    <p:sldId id="390" r:id="rId6"/>
    <p:sldId id="355" r:id="rId7"/>
    <p:sldId id="354" r:id="rId8"/>
    <p:sldId id="362" r:id="rId9"/>
    <p:sldId id="386" r:id="rId10"/>
    <p:sldId id="363" r:id="rId11"/>
    <p:sldId id="364" r:id="rId12"/>
    <p:sldId id="365" r:id="rId13"/>
    <p:sldId id="366" r:id="rId14"/>
    <p:sldId id="387" r:id="rId15"/>
    <p:sldId id="371" r:id="rId16"/>
    <p:sldId id="370" r:id="rId17"/>
    <p:sldId id="372" r:id="rId18"/>
    <p:sldId id="373" r:id="rId19"/>
    <p:sldId id="375" r:id="rId20"/>
    <p:sldId id="382" r:id="rId21"/>
    <p:sldId id="376" r:id="rId22"/>
    <p:sldId id="377" r:id="rId23"/>
    <p:sldId id="388" r:id="rId24"/>
    <p:sldId id="389" r:id="rId25"/>
    <p:sldId id="391" r:id="rId26"/>
  </p:sldIdLst>
  <p:sldSz cx="9144000" cy="6858000" type="screen4x3"/>
  <p:notesSz cx="6811963" cy="994251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A479"/>
    <a:srgbClr val="00CC99"/>
    <a:srgbClr val="4D4D4D"/>
    <a:srgbClr val="808080"/>
    <a:srgbClr val="FFFFFF"/>
    <a:srgbClr val="C0C0C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379" autoAdjust="0"/>
    <p:restoredTop sz="91905" autoAdjust="0"/>
  </p:normalViewPr>
  <p:slideViewPr>
    <p:cSldViewPr>
      <p:cViewPr>
        <p:scale>
          <a:sx n="75" d="100"/>
          <a:sy n="75" d="100"/>
        </p:scale>
        <p:origin x="-828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06" y="-96"/>
      </p:cViewPr>
      <p:guideLst>
        <p:guide orient="horz" pos="3131"/>
        <p:guide pos="2145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289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64675"/>
            <a:ext cx="2930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AU"/>
              <a:t>Swinburne University of Technology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64675"/>
            <a:ext cx="2928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78309649-2EF2-41CA-AB35-9D58A64956F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60906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289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62000"/>
            <a:ext cx="4989512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732338"/>
            <a:ext cx="5013325" cy="450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4675"/>
            <a:ext cx="2930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AU"/>
              <a:t>Swinburne University of Technology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64675"/>
            <a:ext cx="2928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8DD32A-E710-4B05-BEE5-E3EC3F00785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407022995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Swinburne University of Technology</a:t>
            </a:r>
          </a:p>
        </p:txBody>
      </p:sp>
      <p:sp>
        <p:nvSpPr>
          <p:cNvPr id="430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FD98EC-0A52-4541-A346-35176BECADAC}" type="slidenum">
              <a:rPr lang="en-AU" smtClean="0">
                <a:latin typeface="Times New Roman" pitchFamily="18" charset="0"/>
              </a:rPr>
              <a:pPr/>
              <a:t>1</a:t>
            </a:fld>
            <a:endParaRPr lang="en-A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20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24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25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Swinburne University of Technology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8B111-29BE-42A0-A81F-95EB245B2662}" type="slidenum">
              <a:rPr lang="en-AU" smtClean="0">
                <a:latin typeface="Times New Roman" pitchFamily="18" charset="0"/>
              </a:rPr>
              <a:pPr/>
              <a:t>2</a:t>
            </a:fld>
            <a:endParaRPr lang="en-A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Swinburne University of Technology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8B111-29BE-42A0-A81F-95EB245B2662}" type="slidenum">
              <a:rPr lang="en-AU" smtClean="0">
                <a:latin typeface="Times New Roman" pitchFamily="18" charset="0"/>
              </a:rPr>
              <a:pPr/>
              <a:t>3</a:t>
            </a:fld>
            <a:endParaRPr lang="en-A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Swinburne University of Technology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8B111-29BE-42A0-A81F-95EB245B2662}" type="slidenum">
              <a:rPr lang="en-AU" smtClean="0">
                <a:latin typeface="Times New Roman" pitchFamily="18" charset="0"/>
              </a:rPr>
              <a:pPr/>
              <a:t>7</a:t>
            </a:fld>
            <a:endParaRPr lang="en-A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Swinburne University of Technology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8B111-29BE-42A0-A81F-95EB245B2662}" type="slidenum">
              <a:rPr lang="en-AU" smtClean="0">
                <a:latin typeface="Times New Roman" pitchFamily="18" charset="0"/>
              </a:rPr>
              <a:pPr/>
              <a:t>8</a:t>
            </a:fld>
            <a:endParaRPr lang="en-A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smtClean="0"/>
              <a:t>Swinburne University of Technology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8DD32A-E710-4B05-BEE5-E3EC3F007851}" type="slidenum">
              <a:rPr lang="en-AU" smtClean="0"/>
              <a:pPr>
                <a:defRPr/>
              </a:pPr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Swinburne University of Technology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8B111-29BE-42A0-A81F-95EB245B2662}" type="slidenum">
              <a:rPr lang="en-AU" smtClean="0">
                <a:latin typeface="Times New Roman" pitchFamily="18" charset="0"/>
              </a:rPr>
              <a:pPr/>
              <a:t>10</a:t>
            </a:fld>
            <a:endParaRPr lang="en-A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2"/>
          <p:cNvSpPr>
            <a:spLocks noChangeArrowheads="1"/>
          </p:cNvSpPr>
          <p:nvPr/>
        </p:nvSpPr>
        <p:spPr bwMode="auto">
          <a:xfrm>
            <a:off x="2159000" y="0"/>
            <a:ext cx="2159000" cy="2159000"/>
          </a:xfrm>
          <a:prstGeom prst="rect">
            <a:avLst/>
          </a:prstGeom>
          <a:solidFill>
            <a:srgbClr val="4D4D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" name="Rectangle 1051"/>
          <p:cNvSpPr>
            <a:spLocks noChangeArrowheads="1"/>
          </p:cNvSpPr>
          <p:nvPr/>
        </p:nvSpPr>
        <p:spPr bwMode="auto">
          <a:xfrm>
            <a:off x="6985000" y="4699000"/>
            <a:ext cx="2159000" cy="2159000"/>
          </a:xfrm>
          <a:prstGeom prst="rect">
            <a:avLst/>
          </a:prstGeom>
          <a:solidFill>
            <a:srgbClr val="4D4D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6" name="Picture 1090" descr="G:\MAC\Press\POWERPOINTS SAMPLES\test corporate\crest_30pc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4800600"/>
            <a:ext cx="14319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92" descr="G:\MAC\Press\WORD TEMPLATES 2002\word graphics\corporate\corpV_3 300_lzw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160588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438400" y="2438400"/>
            <a:ext cx="5562600" cy="1143000"/>
          </a:xfrm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3733800"/>
            <a:ext cx="4419600" cy="990600"/>
          </a:xfrm>
        </p:spPr>
        <p:txBody>
          <a:bodyPr lIns="91440" tIns="45720" rIns="91440" bIns="45720"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50" y="358775"/>
            <a:ext cx="1885950" cy="5356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0" y="358775"/>
            <a:ext cx="5505450" cy="5356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11430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7600" y="1143000"/>
            <a:ext cx="36957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caia.swin.edu.au/cv/tdinh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358775"/>
            <a:ext cx="69977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143000" y="990600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4100" name="Picture 14" descr="G:\MAC\Press\WORD TEMPLATES 2002\word graphics\1CRESTS\crest_100pc bit.t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228600"/>
            <a:ext cx="7064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1143000"/>
            <a:ext cx="7543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4038600" y="6553200"/>
            <a:ext cx="4656137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en-AU" sz="900" dirty="0">
                <a:solidFill>
                  <a:srgbClr val="000000"/>
                </a:solidFill>
                <a:latin typeface="Arial" charset="0"/>
                <a:hlinkClick r:id="rId14"/>
              </a:rPr>
              <a:t>http</a:t>
            </a:r>
            <a:r>
              <a:rPr lang="en-AU" sz="900">
                <a:solidFill>
                  <a:srgbClr val="000000"/>
                </a:solidFill>
                <a:latin typeface="Arial" charset="0"/>
                <a:hlinkClick r:id="rId14"/>
              </a:rPr>
              <a:t>://</a:t>
            </a:r>
            <a:r>
              <a:rPr lang="en-AU" sz="900" smtClean="0">
                <a:solidFill>
                  <a:srgbClr val="000000"/>
                </a:solidFill>
                <a:latin typeface="Arial" charset="0"/>
                <a:hlinkClick r:id="rId14"/>
              </a:rPr>
              <a:t>caia.swin.edu.au/cv/tdinh</a:t>
            </a:r>
            <a:r>
              <a:rPr lang="en-AU" sz="900" smtClean="0">
                <a:solidFill>
                  <a:srgbClr val="000000"/>
                </a:solidFill>
                <a:latin typeface="Arial" charset="0"/>
              </a:rPr>
              <a:t>   10 July 2013   </a:t>
            </a:r>
            <a:r>
              <a:rPr lang="en-AU" sz="900" dirty="0" smtClean="0">
                <a:solidFill>
                  <a:srgbClr val="000000"/>
                </a:solidFill>
                <a:latin typeface="Arial" charset="0"/>
              </a:rPr>
              <a:t>Slide </a:t>
            </a:r>
            <a:fld id="{B1F6099C-41FE-46A6-B282-E7FFF740EE9D}" type="slidenum">
              <a:rPr lang="en-AU" sz="900">
                <a:solidFill>
                  <a:srgbClr val="000000"/>
                </a:solidFill>
                <a:latin typeface="Arial" charset="0"/>
              </a:rPr>
              <a:pPr algn="r">
                <a:defRPr/>
              </a:pPr>
              <a:t>‹#›</a:t>
            </a:fld>
            <a:r>
              <a:rPr lang="en-AU" sz="900" dirty="0">
                <a:solidFill>
                  <a:srgbClr val="000000"/>
                </a:solidFill>
                <a:latin typeface="Arial" charset="0"/>
              </a:rPr>
              <a:t> </a:t>
            </a:r>
            <a:endParaRPr lang="en-AU" sz="900" dirty="0">
              <a:latin typeface="Arial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 userDrawn="1"/>
        </p:nvSpPr>
        <p:spPr bwMode="auto">
          <a:xfrm>
            <a:off x="2209800" y="6567488"/>
            <a:ext cx="327660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AU" sz="900" b="1" dirty="0" smtClean="0">
                <a:solidFill>
                  <a:srgbClr val="000000"/>
                </a:solidFill>
                <a:latin typeface="Arial" charset="0"/>
              </a:rPr>
              <a:t>Australia and New</a:t>
            </a:r>
            <a:r>
              <a:rPr lang="en-AU" sz="900" b="1" baseline="0" dirty="0" smtClean="0">
                <a:solidFill>
                  <a:srgbClr val="000000"/>
                </a:solidFill>
                <a:latin typeface="Arial" charset="0"/>
              </a:rPr>
              <a:t> Zealand Applied Probability Workshop</a:t>
            </a:r>
            <a:endParaRPr lang="en-AU" sz="900" b="1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FF"/>
          </a:solidFill>
          <a:latin typeface="Arial Narrow" pitchFamily="34" charset="0"/>
        </a:defRPr>
      </a:lvl9pPr>
    </p:titleStyle>
    <p:bodyStyle>
      <a:lvl1pPr marL="285750" indent="-285750" algn="l" rtl="0" eaLnBrk="0" fontAlgn="base" hangingPunct="0">
        <a:spcBef>
          <a:spcPct val="40000"/>
        </a:spcBef>
        <a:spcAft>
          <a:spcPct val="0"/>
        </a:spcAft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575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2400">
          <a:solidFill>
            <a:schemeClr val="tx1"/>
          </a:solidFill>
          <a:latin typeface="+mn-lt"/>
        </a:defRPr>
      </a:lvl2pPr>
      <a:lvl3pPr marL="12763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3pPr>
      <a:lvl4pPr marL="16954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1145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5pPr>
      <a:lvl6pPr marL="25717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6pPr>
      <a:lvl7pPr marL="30289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7pPr>
      <a:lvl8pPr marL="34861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8pPr>
      <a:lvl9pPr marL="3943350" indent="-22860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¨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5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41.wmf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724400"/>
            <a:ext cx="5410200" cy="533400"/>
          </a:xfrm>
        </p:spPr>
        <p:txBody>
          <a:bodyPr lIns="0" tIns="0" rIns="0" bIns="0"/>
          <a:lstStyle/>
          <a:p>
            <a:pPr algn="ctr"/>
            <a:r>
              <a:rPr lang="en-AU" sz="2000" b="1" dirty="0" smtClean="0"/>
              <a:t>Tuan V. </a:t>
            </a:r>
            <a:r>
              <a:rPr lang="en-AU" sz="2000" b="1" dirty="0" err="1" smtClean="0"/>
              <a:t>Dinh</a:t>
            </a:r>
            <a:r>
              <a:rPr lang="en-AU" sz="2000" dirty="0" smtClean="0"/>
              <a:t>, Lachlan Andrew and Yoni </a:t>
            </a:r>
            <a:r>
              <a:rPr lang="en-AU" sz="2000" dirty="0" err="1" smtClean="0"/>
              <a:t>Nazarathy</a:t>
            </a:r>
            <a:endParaRPr lang="en-AU" sz="2000" dirty="0" smtClean="0"/>
          </a:p>
        </p:txBody>
      </p:sp>
      <p:sp>
        <p:nvSpPr>
          <p:cNvPr id="6147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438400" y="2438400"/>
            <a:ext cx="5943600" cy="1143000"/>
          </a:xfrm>
        </p:spPr>
        <p:txBody>
          <a:bodyPr/>
          <a:lstStyle/>
          <a:p>
            <a:pPr algn="ctr"/>
            <a:r>
              <a:rPr lang="en-AU" dirty="0" smtClean="0"/>
              <a:t>Modelling a supercomputer with the                 model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3124200"/>
            <a:ext cx="1619250" cy="457200"/>
          </a:xfrm>
          <a:prstGeom prst="rect">
            <a:avLst/>
          </a:prstGeom>
          <a:noFill/>
        </p:spPr>
      </p:pic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1447800" y="5257800"/>
            <a:ext cx="5410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AU" sz="2000" kern="0" dirty="0" smtClean="0">
                <a:latin typeface="+mn-lt"/>
              </a:rPr>
              <a:t>Australia and New Zealand Applied Probability Workshop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Predictive Control</a:t>
            </a:r>
            <a:r>
              <a:rPr lang="en-AU" dirty="0" smtClean="0"/>
              <a:t> execution</a:t>
            </a:r>
            <a:endParaRPr lang="en-US" dirty="0" smtClean="0"/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1295400" y="2667000"/>
            <a:ext cx="69342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 bwMode="auto">
          <a:xfrm>
            <a:off x="8077200" y="2743200"/>
            <a:ext cx="68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</a:rPr>
              <a:t>time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 rot="5400000">
            <a:off x="17152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rot="5400000">
            <a:off x="25534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33916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rot="5400000">
            <a:off x="42298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rot="5400000">
            <a:off x="50680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rot="5400000">
            <a:off x="59062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 bwMode="auto">
          <a:xfrm>
            <a:off x="5867400" y="2819400"/>
            <a:ext cx="53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err="1" smtClean="0">
                <a:latin typeface="+mn-lt"/>
                <a:cs typeface="Times New Roman" pitchFamily="18" charset="0"/>
              </a:rPr>
              <a:t>T+t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1524000" y="2743200"/>
            <a:ext cx="68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</a:rPr>
              <a:t>t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3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1029494" y="2247106"/>
            <a:ext cx="1600200" cy="1588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Arrow Connector 65"/>
          <p:cNvCxnSpPr/>
          <p:nvPr/>
        </p:nvCxnSpPr>
        <p:spPr bwMode="auto">
          <a:xfrm>
            <a:off x="1828800" y="2209800"/>
            <a:ext cx="4191000" cy="1588"/>
          </a:xfrm>
          <a:prstGeom prst="straightConnector1">
            <a:avLst/>
          </a:prstGeom>
          <a:noFill/>
          <a:ln w="19050" cap="flat" cmpd="sng" algn="ctr">
            <a:solidFill>
              <a:srgbClr val="00206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68" name="TextBox 67"/>
          <p:cNvSpPr txBox="1"/>
          <p:nvPr/>
        </p:nvSpPr>
        <p:spPr bwMode="auto">
          <a:xfrm>
            <a:off x="3581400" y="1752600"/>
            <a:ext cx="38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T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914400" y="1066800"/>
            <a:ext cx="678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Solve  </a:t>
            </a:r>
            <a:r>
              <a:rPr lang="en-US" sz="2000" b="1" kern="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(**)</a:t>
            </a: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obtain</a:t>
            </a: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{n*(0), n*(1),…}.ONLY “execute” n*(0).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/>
          <p:nvPr/>
        </p:nvCxnSpPr>
        <p:spPr bwMode="auto">
          <a:xfrm rot="5400000">
            <a:off x="1905794" y="2513806"/>
            <a:ext cx="1524000" cy="1588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/>
          <p:nvPr/>
        </p:nvSpPr>
        <p:spPr bwMode="auto">
          <a:xfrm>
            <a:off x="2209800" y="3048000"/>
            <a:ext cx="68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</a:rPr>
              <a:t>t +1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>
            <a:off x="2667000" y="2514600"/>
            <a:ext cx="4191000" cy="1588"/>
          </a:xfrm>
          <a:prstGeom prst="straightConnector1">
            <a:avLst/>
          </a:prstGeom>
          <a:noFill/>
          <a:ln w="19050" cap="flat" cmpd="sng" algn="ctr">
            <a:solidFill>
              <a:srgbClr val="00206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79" name="TextBox 78"/>
          <p:cNvSpPr txBox="1"/>
          <p:nvPr/>
        </p:nvSpPr>
        <p:spPr bwMode="auto">
          <a:xfrm>
            <a:off x="4495800" y="2133600"/>
            <a:ext cx="30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T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" name="Straight Connector 79"/>
          <p:cNvCxnSpPr/>
          <p:nvPr/>
        </p:nvCxnSpPr>
        <p:spPr bwMode="auto">
          <a:xfrm rot="5400000">
            <a:off x="6668294" y="270430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 bwMode="auto">
          <a:xfrm>
            <a:off x="6629400" y="2895600"/>
            <a:ext cx="838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  <a:cs typeface="Times New Roman" pitchFamily="18" charset="0"/>
              </a:rPr>
              <a:t>T+t+1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 bwMode="auto">
          <a:xfrm>
            <a:off x="2057400" y="1371600"/>
            <a:ext cx="678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Solve  </a:t>
            </a:r>
            <a:r>
              <a:rPr lang="en-US" sz="2000" b="1" kern="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(**)</a:t>
            </a: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obtain</a:t>
            </a: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{n*(0), n*(1),…}.ONLY “execute” n*(0).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4" name="TextBox 83"/>
          <p:cNvSpPr txBox="1"/>
          <p:nvPr/>
        </p:nvSpPr>
        <p:spPr bwMode="auto">
          <a:xfrm>
            <a:off x="5867400" y="4572000"/>
            <a:ext cx="76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(**)</a:t>
            </a:r>
            <a:endParaRPr lang="en-US" sz="20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867400" y="3733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Limited look-ahead</a:t>
            </a:r>
          </a:p>
        </p:txBody>
      </p:sp>
      <p:pic>
        <p:nvPicPr>
          <p:cNvPr id="86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4191000"/>
            <a:ext cx="3152775" cy="1085850"/>
          </a:xfrm>
          <a:prstGeom prst="rect">
            <a:avLst/>
          </a:prstGeom>
          <a:noFill/>
        </p:spPr>
      </p:pic>
      <p:cxnSp>
        <p:nvCxnSpPr>
          <p:cNvPr id="87" name="Straight Connector 86"/>
          <p:cNvCxnSpPr/>
          <p:nvPr/>
        </p:nvCxnSpPr>
        <p:spPr bwMode="auto">
          <a:xfrm rot="10800000" flipV="1">
            <a:off x="5257800" y="3962400"/>
            <a:ext cx="533400" cy="348734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0" name="TextBox 89"/>
          <p:cNvSpPr txBox="1"/>
          <p:nvPr/>
        </p:nvSpPr>
        <p:spPr>
          <a:xfrm>
            <a:off x="1066800" y="55626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less sensitive to load estimation accuracy</a:t>
            </a:r>
          </a:p>
          <a:p>
            <a:pPr marL="342900" indent="-342900">
              <a:buAutoNum type="arabicPeriod"/>
            </a:pPr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Use “on-going” information</a:t>
            </a:r>
          </a:p>
          <a:p>
            <a:pPr marL="342900" indent="-342900">
              <a:buAutoNum type="arabicPeriod"/>
            </a:pPr>
            <a:endParaRPr lang="en-AU" sz="1800" dirty="0" smtClean="0">
              <a:solidFill>
                <a:schemeClr val="accent6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en-AU" sz="1800" dirty="0" smtClean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447800" y="3429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know how many jobs actually arrived in (t,t+1]</a:t>
            </a:r>
          </a:p>
        </p:txBody>
      </p:sp>
      <p:cxnSp>
        <p:nvCxnSpPr>
          <p:cNvPr id="95" name="Straight Connector 94"/>
          <p:cNvCxnSpPr>
            <a:stCxn id="92" idx="0"/>
          </p:cNvCxnSpPr>
          <p:nvPr/>
        </p:nvCxnSpPr>
        <p:spPr bwMode="auto">
          <a:xfrm rot="16200000" flipV="1">
            <a:off x="2765167" y="3146167"/>
            <a:ext cx="184666" cy="3810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2" grpId="0"/>
      <p:bldP spid="32" grpId="1"/>
      <p:bldP spid="33" grpId="0"/>
      <p:bldP spid="33" grpId="1"/>
      <p:bldP spid="68" grpId="0"/>
      <p:bldP spid="68" grpId="1"/>
      <p:bldP spid="74" grpId="0"/>
      <p:bldP spid="74" grpId="1"/>
      <p:bldP spid="77" grpId="0"/>
      <p:bldP spid="79" grpId="0"/>
      <p:bldP spid="81" grpId="0"/>
      <p:bldP spid="82" grpId="0"/>
      <p:bldP spid="84" grpId="0"/>
      <p:bldP spid="90" grpId="0"/>
      <p:bldP spid="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Solving the optimization problem</a:t>
            </a:r>
            <a:endParaRPr lang="en-AU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2590800"/>
            <a:ext cx="2333625" cy="904875"/>
          </a:xfrm>
          <a:prstGeom prst="rect">
            <a:avLst/>
          </a:prstGeom>
          <a:noFill/>
        </p:spPr>
      </p:pic>
      <p:sp>
        <p:nvSpPr>
          <p:cNvPr id="38" name="TextBox 37"/>
          <p:cNvSpPr txBox="1"/>
          <p:nvPr/>
        </p:nvSpPr>
        <p:spPr bwMode="auto">
          <a:xfrm>
            <a:off x="2209800" y="2667000"/>
            <a:ext cx="502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  </a:t>
            </a: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n(k)  +      |u(k)</a:t>
            </a:r>
            <a:r>
              <a:rPr lang="en-US" sz="2000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kern="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(***)</a:t>
            </a: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2819400"/>
            <a:ext cx="304800" cy="381000"/>
          </a:xfrm>
          <a:prstGeom prst="rect">
            <a:avLst/>
          </a:prstGeom>
          <a:noFill/>
        </p:spPr>
      </p:pic>
      <p:pic>
        <p:nvPicPr>
          <p:cNvPr id="41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2819400"/>
            <a:ext cx="304800" cy="381000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 bwMode="auto">
          <a:xfrm>
            <a:off x="838200" y="4107359"/>
            <a:ext cx="7620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kern="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s.t</a:t>
            </a: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                   ,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k =0,1…,K-1 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cxnSp>
        <p:nvCxnSpPr>
          <p:cNvPr id="46" name="Straight Connector 45"/>
          <p:cNvCxnSpPr/>
          <p:nvPr/>
        </p:nvCxnSpPr>
        <p:spPr bwMode="auto">
          <a:xfrm rot="5400000">
            <a:off x="6782594" y="2667000"/>
            <a:ext cx="1066006" cy="79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 rot="10800000" flipV="1">
            <a:off x="6324600" y="3200400"/>
            <a:ext cx="990600" cy="9144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1066800" y="2438400"/>
            <a:ext cx="7315200" cy="3657600"/>
          </a:xfrm>
          <a:prstGeom prst="rect">
            <a:avLst/>
          </a:prstGeom>
          <a:noFill/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cxnSp>
        <p:nvCxnSpPr>
          <p:cNvPr id="55" name="Straight Arrow Connector 54"/>
          <p:cNvCxnSpPr/>
          <p:nvPr/>
        </p:nvCxnSpPr>
        <p:spPr bwMode="auto">
          <a:xfrm rot="10800000" flipV="1">
            <a:off x="2819400" y="3888284"/>
            <a:ext cx="609600" cy="302716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rot="16200000" flipH="1">
            <a:off x="3391942" y="3925342"/>
            <a:ext cx="302716" cy="2286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2209800" y="350728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Normal approximation</a:t>
            </a:r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45" name="TextBox 44"/>
          <p:cNvSpPr txBox="1"/>
          <p:nvPr/>
        </p:nvSpPr>
        <p:spPr bwMode="auto">
          <a:xfrm>
            <a:off x="1066800" y="1143000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C(k)  =        n(k)  +       |n(k) – n(k-1)|+ 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219200"/>
            <a:ext cx="304800" cy="381000"/>
          </a:xfrm>
          <a:prstGeom prst="rect">
            <a:avLst/>
          </a:prstGeom>
          <a:noFill/>
        </p:spPr>
      </p:pic>
      <p:pic>
        <p:nvPicPr>
          <p:cNvPr id="50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1219200"/>
            <a:ext cx="304800" cy="381000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 bwMode="auto">
          <a:xfrm>
            <a:off x="1447800" y="175260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(k):energy</a:t>
            </a:r>
            <a:endParaRPr lang="en-US" sz="20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5334000" y="1752600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(k):performance penalty</a:t>
            </a:r>
            <a:endParaRPr lang="en-US" sz="2000" b="1" kern="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 bwMode="auto">
          <a:xfrm>
            <a:off x="3200400" y="175260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(k):switching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ight Brace 55"/>
          <p:cNvSpPr/>
          <p:nvPr/>
        </p:nvSpPr>
        <p:spPr bwMode="auto">
          <a:xfrm rot="5400000">
            <a:off x="2324100" y="1257300"/>
            <a:ext cx="304800" cy="838200"/>
          </a:xfrm>
          <a:prstGeom prst="rightBrace">
            <a:avLst/>
          </a:prstGeom>
          <a:noFill/>
          <a:ln w="1905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8" name="Right Brace 57"/>
          <p:cNvSpPr/>
          <p:nvPr/>
        </p:nvSpPr>
        <p:spPr bwMode="auto">
          <a:xfrm rot="5400000">
            <a:off x="3995291" y="805309"/>
            <a:ext cx="315218" cy="1752600"/>
          </a:xfrm>
          <a:prstGeom prst="rightBrace">
            <a:avLst/>
          </a:prstGeom>
          <a:noFill/>
          <a:ln w="190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Right Brace 58"/>
          <p:cNvSpPr/>
          <p:nvPr/>
        </p:nvSpPr>
        <p:spPr bwMode="auto">
          <a:xfrm rot="5400000">
            <a:off x="6700391" y="233809"/>
            <a:ext cx="239018" cy="2971800"/>
          </a:xfrm>
          <a:prstGeom prst="rightBrace">
            <a:avLst/>
          </a:prstGeom>
          <a:noFill/>
          <a:ln w="19050" cap="flat" cmpd="sng" algn="ctr">
            <a:solidFill>
              <a:srgbClr val="00A47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60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229618"/>
            <a:ext cx="2990850" cy="323850"/>
          </a:xfrm>
          <a:prstGeom prst="rect">
            <a:avLst/>
          </a:prstGeom>
          <a:noFill/>
        </p:spPr>
      </p:pic>
      <p:sp>
        <p:nvSpPr>
          <p:cNvPr id="78" name="TextBox 77"/>
          <p:cNvSpPr txBox="1"/>
          <p:nvPr/>
        </p:nvSpPr>
        <p:spPr bwMode="auto">
          <a:xfrm>
            <a:off x="4724400" y="5638800"/>
            <a:ext cx="2286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=0,1…,K-1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181600" y="60960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solidFill>
                  <a:schemeClr val="accent6"/>
                </a:solidFill>
                <a:latin typeface="Comic Sans MS" pitchFamily="66" charset="0"/>
              </a:rPr>
              <a:t>solved numerically using LP</a:t>
            </a: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4191000"/>
            <a:ext cx="3733800" cy="342900"/>
          </a:xfrm>
          <a:prstGeom prst="rect">
            <a:avLst/>
          </a:prstGeom>
          <a:noFill/>
        </p:spPr>
      </p:pic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953000"/>
            <a:ext cx="3733800" cy="390525"/>
          </a:xfrm>
          <a:prstGeom prst="rect">
            <a:avLst/>
          </a:prstGeom>
          <a:noFill/>
        </p:spPr>
      </p:pic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257800"/>
            <a:ext cx="4248150" cy="390525"/>
          </a:xfrm>
          <a:prstGeom prst="rect">
            <a:avLst/>
          </a:prstGeom>
          <a:noFill/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4191000"/>
            <a:ext cx="3733800" cy="390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/>
      <p:bldP spid="42" grpId="1"/>
      <p:bldP spid="49" grpId="0" animBg="1"/>
      <p:bldP spid="61" grpId="0"/>
      <p:bldP spid="78" grpId="0"/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X(k): new arrivals</a:t>
            </a:r>
            <a:endParaRPr lang="en-AU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54" name="TextBox 53"/>
          <p:cNvSpPr txBox="1"/>
          <p:nvPr/>
        </p:nvSpPr>
        <p:spPr bwMode="auto">
          <a:xfrm>
            <a:off x="990600" y="2133600"/>
            <a:ext cx="8153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[Carrillo,89]:           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is a compound Poisson RV, with batch rate:                                            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, where s = (k+1/2)</a:t>
            </a:r>
            <a:r>
              <a:rPr lang="el-GR" sz="2000" kern="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AU" sz="2000" kern="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sz="2000" kern="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AU" sz="2000" kern="0" dirty="0" smtClean="0">
                <a:latin typeface="Times New Roman" pitchFamily="18" charset="0"/>
                <a:cs typeface="Times New Roman" pitchFamily="18" charset="0"/>
              </a:rPr>
              <a:t>: slot-time. 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57" name="TextBox 56"/>
          <p:cNvSpPr txBox="1"/>
          <p:nvPr/>
        </p:nvSpPr>
        <p:spPr>
          <a:xfrm>
            <a:off x="4495800" y="48400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even if the arrival process is NOT Poisson, [Whitt,99].</a:t>
            </a:r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2" name="TextBox 71"/>
          <p:cNvSpPr txBox="1"/>
          <p:nvPr/>
        </p:nvSpPr>
        <p:spPr bwMode="auto">
          <a:xfrm>
            <a:off x="1676400" y="1295400"/>
            <a:ext cx="28956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{jobs arriving </a:t>
            </a:r>
            <a:r>
              <a:rPr lang="en-US" sz="1800" b="1" kern="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t,t+k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],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  still around at 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t+k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1539931"/>
            <a:ext cx="609600" cy="342900"/>
          </a:xfrm>
          <a:prstGeom prst="rect">
            <a:avLst/>
          </a:prstGeom>
          <a:noFill/>
        </p:spPr>
      </p:pic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209800"/>
            <a:ext cx="609600" cy="342900"/>
          </a:xfrm>
          <a:prstGeom prst="rect">
            <a:avLst/>
          </a:prstGeom>
          <a:noFill/>
        </p:spPr>
      </p:pic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7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438400"/>
            <a:ext cx="2609850" cy="600075"/>
          </a:xfrm>
          <a:prstGeom prst="rect">
            <a:avLst/>
          </a:prstGeom>
          <a:noFill/>
        </p:spPr>
      </p:pic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83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3429000"/>
            <a:ext cx="1552575" cy="904875"/>
          </a:xfrm>
          <a:prstGeom prst="rect">
            <a:avLst/>
          </a:prstGeom>
          <a:noFill/>
        </p:spPr>
      </p:pic>
      <p:sp>
        <p:nvSpPr>
          <p:cNvPr id="76" name="TextBox 75"/>
          <p:cNvSpPr txBox="1"/>
          <p:nvPr/>
        </p:nvSpPr>
        <p:spPr>
          <a:xfrm>
            <a:off x="3581400" y="3048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N ~ Poisson(      )</a:t>
            </a:r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87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3124200"/>
            <a:ext cx="381000" cy="328083"/>
          </a:xfrm>
          <a:prstGeom prst="rect">
            <a:avLst/>
          </a:prstGeom>
          <a:noFill/>
        </p:spPr>
      </p:pic>
      <p:cxnSp>
        <p:nvCxnSpPr>
          <p:cNvPr id="79" name="Straight Connector 78"/>
          <p:cNvCxnSpPr/>
          <p:nvPr/>
        </p:nvCxnSpPr>
        <p:spPr bwMode="auto">
          <a:xfrm rot="10800000" flipV="1">
            <a:off x="3505200" y="3276600"/>
            <a:ext cx="685800" cy="1524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 rot="10800000">
            <a:off x="3962400" y="3886200"/>
            <a:ext cx="533400" cy="1524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4" name="TextBox 83"/>
          <p:cNvSpPr txBox="1"/>
          <p:nvPr/>
        </p:nvSpPr>
        <p:spPr>
          <a:xfrm>
            <a:off x="4343400" y="38862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b</a:t>
            </a:r>
            <a:r>
              <a:rPr lang="en-AU" sz="1800" baseline="-25000" dirty="0" smtClean="0">
                <a:latin typeface="Comic Sans MS" pitchFamily="66" charset="0"/>
              </a:rPr>
              <a:t>i</a:t>
            </a:r>
            <a:r>
              <a:rPr lang="en-AU" sz="1800" dirty="0" smtClean="0">
                <a:latin typeface="Comic Sans MS" pitchFamily="66" charset="0"/>
              </a:rPr>
              <a:t>: </a:t>
            </a:r>
            <a:r>
              <a:rPr lang="en-AU" sz="1800" dirty="0" err="1" smtClean="0">
                <a:latin typeface="Comic Sans MS" pitchFamily="66" charset="0"/>
              </a:rPr>
              <a:t>i.i.d</a:t>
            </a:r>
            <a:r>
              <a:rPr lang="en-AU" sz="1800" dirty="0" smtClean="0">
                <a:latin typeface="Comic Sans MS" pitchFamily="66" charset="0"/>
              </a:rPr>
              <a:t> batch size, mean  and variance </a:t>
            </a:r>
          </a:p>
        </p:txBody>
      </p:sp>
      <p:sp>
        <p:nvSpPr>
          <p:cNvPr id="798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89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3886200"/>
            <a:ext cx="245806" cy="304800"/>
          </a:xfrm>
          <a:prstGeom prst="rect">
            <a:avLst/>
          </a:prstGeom>
          <a:noFill/>
        </p:spPr>
      </p:pic>
      <p:sp>
        <p:nvSpPr>
          <p:cNvPr id="7989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91" name="Picture 1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4191000"/>
            <a:ext cx="238125" cy="314325"/>
          </a:xfrm>
          <a:prstGeom prst="rect">
            <a:avLst/>
          </a:prstGeom>
          <a:noFill/>
        </p:spPr>
      </p:pic>
      <p:sp>
        <p:nvSpPr>
          <p:cNvPr id="7989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989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95" name="Picture 2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4840069"/>
            <a:ext cx="2905125" cy="59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U(k): existing jobs</a:t>
            </a:r>
            <a:endParaRPr lang="en-AU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54" name="TextBox 53"/>
          <p:cNvSpPr txBox="1"/>
          <p:nvPr/>
        </p:nvSpPr>
        <p:spPr bwMode="auto">
          <a:xfrm>
            <a:off x="1066800" y="2286000"/>
            <a:ext cx="75438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[Carrillo,91]:              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is a binomial RV, with parameters:            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and                                                     , where s = (k+1/2)</a:t>
            </a:r>
            <a:r>
              <a:rPr lang="el-GR" sz="2000" kern="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AU" sz="2000" kern="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sz="2000" kern="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AU" sz="2000" kern="0" dirty="0" smtClean="0">
                <a:latin typeface="Times New Roman" pitchFamily="18" charset="0"/>
                <a:cs typeface="Times New Roman" pitchFamily="18" charset="0"/>
              </a:rPr>
              <a:t>: slot-time.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AU" sz="2000" kern="0" dirty="0" smtClean="0">
                <a:latin typeface="Times New Roman" pitchFamily="18" charset="0"/>
                <a:cs typeface="Times New Roman" pitchFamily="18" charset="0"/>
              </a:rPr>
              <a:t>Hence:</a:t>
            </a:r>
            <a:endParaRPr lang="en-AU" sz="2000" dirty="0" smtClean="0"/>
          </a:p>
          <a:p>
            <a:pPr eaLnBrk="0" hangingPunct="0">
              <a:spcBef>
                <a:spcPct val="20000"/>
              </a:spcBef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8602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2800" y="2362200"/>
            <a:ext cx="685800" cy="342900"/>
          </a:xfrm>
          <a:prstGeom prst="rect">
            <a:avLst/>
          </a:prstGeom>
          <a:noFill/>
        </p:spPr>
      </p:pic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3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3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3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3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4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4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604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55" name="TextBox 54"/>
          <p:cNvSpPr txBox="1"/>
          <p:nvPr/>
        </p:nvSpPr>
        <p:spPr bwMode="auto">
          <a:xfrm>
            <a:off x="1752600" y="1295400"/>
            <a:ext cx="243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{jobs arriving </a:t>
            </a:r>
            <a:r>
              <a:rPr lang="en-US" sz="1800" b="1" kern="0" dirty="0" smtClean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t,         still around at 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t+k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1524000"/>
            <a:ext cx="619125" cy="342900"/>
          </a:xfrm>
          <a:prstGeom prst="rect">
            <a:avLst/>
          </a:prstGeom>
          <a:noFill/>
        </p:spPr>
      </p:pic>
      <p:pic>
        <p:nvPicPr>
          <p:cNvPr id="57" name="Picture 2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733800"/>
            <a:ext cx="3714750" cy="561975"/>
          </a:xfrm>
          <a:prstGeom prst="rect">
            <a:avLst/>
          </a:prstGeom>
          <a:noFill/>
        </p:spPr>
      </p:pic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2362200"/>
            <a:ext cx="619125" cy="342900"/>
          </a:xfrm>
          <a:prstGeom prst="rect">
            <a:avLst/>
          </a:prstGeom>
          <a:noFill/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3" name="TextBox 62"/>
          <p:cNvSpPr txBox="1"/>
          <p:nvPr/>
        </p:nvSpPr>
        <p:spPr>
          <a:xfrm>
            <a:off x="4267200" y="43434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one can use job elapsed runtimes to calculate [Whitt,99]</a:t>
            </a:r>
          </a:p>
        </p:txBody>
      </p:sp>
      <p:pic>
        <p:nvPicPr>
          <p:cNvPr id="6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4648200"/>
            <a:ext cx="619125" cy="342900"/>
          </a:xfrm>
          <a:prstGeom prst="rect">
            <a:avLst/>
          </a:prstGeom>
          <a:noFill/>
        </p:spPr>
      </p:pic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987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2590800"/>
            <a:ext cx="2990850" cy="66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3581400" y="2286000"/>
            <a:ext cx="1981200" cy="4572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 of analytical framework</a:t>
            </a:r>
            <a:endParaRPr lang="en-AU" dirty="0"/>
          </a:p>
        </p:txBody>
      </p:sp>
      <p:sp>
        <p:nvSpPr>
          <p:cNvPr id="4" name="Right Arrow 3"/>
          <p:cNvSpPr/>
          <p:nvPr/>
        </p:nvSpPr>
        <p:spPr bwMode="auto">
          <a:xfrm rot="1671780">
            <a:off x="2482518" y="2230274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429000" y="1981200"/>
            <a:ext cx="2286000" cy="22098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37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FRAMEWORK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5791200" y="2819400"/>
            <a:ext cx="762000" cy="4572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number of active servers </a:t>
            </a:r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needed</a:t>
            </a:r>
            <a:r>
              <a:rPr lang="en-AU" sz="1800" dirty="0" smtClean="0">
                <a:latin typeface="Comic Sans MS" pitchFamily="66" charset="0"/>
              </a:rPr>
              <a:t> 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8600" y="2133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historical implications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600" y="3048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ongoing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system states ?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66800" y="1143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arrival characteristics 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4400" y="3886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job elapsed times ?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2362200" y="2819400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19939380">
            <a:off x="2485632" y="3384756"/>
            <a:ext cx="784864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16200000">
            <a:off x="4236961" y="4373641"/>
            <a:ext cx="6096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81400" y="4953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Objective:</a:t>
            </a: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2362200"/>
            <a:ext cx="1495425" cy="428625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3581400" y="1981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2"/>
                </a:solidFill>
                <a:latin typeface="Comic Sans MS" pitchFamily="66" charset="0"/>
              </a:rPr>
              <a:t>MPC</a:t>
            </a:r>
          </a:p>
        </p:txBody>
      </p:sp>
      <p:pic>
        <p:nvPicPr>
          <p:cNvPr id="38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1752600"/>
            <a:ext cx="590550" cy="447675"/>
          </a:xfrm>
          <a:prstGeom prst="rect">
            <a:avLst/>
          </a:prstGeom>
          <a:noFill/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752725"/>
            <a:ext cx="285750" cy="447675"/>
          </a:xfrm>
          <a:prstGeom prst="rect">
            <a:avLst/>
          </a:prstGeom>
          <a:noFill/>
        </p:spPr>
      </p:pic>
      <p:pic>
        <p:nvPicPr>
          <p:cNvPr id="40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2752725"/>
            <a:ext cx="333375" cy="447675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3581400" y="2895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LP optimization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05200" y="3276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Normal approximation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52600" y="5405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atin typeface="+mn-lt"/>
              </a:rPr>
              <a:t>min  ( </a:t>
            </a:r>
            <a:r>
              <a:rPr lang="en-AU" dirty="0" smtClean="0">
                <a:latin typeface="+mn-lt"/>
              </a:rPr>
              <a:t>                                                                </a:t>
            </a:r>
            <a:r>
              <a:rPr lang="en-AU" b="1" dirty="0" smtClean="0">
                <a:latin typeface="+mn-lt"/>
              </a:rPr>
              <a:t>)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22860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endParaRPr lang="en-US" sz="20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5181600" y="52578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performance penalty</a:t>
            </a:r>
            <a:endParaRPr lang="en-US" sz="2000" b="1" kern="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38862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switching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052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1816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Numerical evaluation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4600" y="1905000"/>
            <a:ext cx="4419600" cy="31242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895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 simulator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11430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9530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200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2"/>
                </a:solidFill>
                <a:latin typeface="Comic Sans MS" pitchFamily="66" charset="0"/>
              </a:rPr>
              <a:t>CONTROLLER</a:t>
            </a:r>
          </a:p>
        </p:txBody>
      </p:sp>
      <p:sp>
        <p:nvSpPr>
          <p:cNvPr id="25" name="Circular Arrow 24"/>
          <p:cNvSpPr/>
          <p:nvPr/>
        </p:nvSpPr>
        <p:spPr bwMode="auto">
          <a:xfrm>
            <a:off x="4191000" y="23622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7" name="Circular Arrow 26"/>
          <p:cNvSpPr/>
          <p:nvPr/>
        </p:nvSpPr>
        <p:spPr bwMode="auto">
          <a:xfrm rot="10800000">
            <a:off x="4191000" y="35814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2057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system states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4267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decision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1524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Swinburne 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logs</a:t>
            </a:r>
          </a:p>
        </p:txBody>
      </p:sp>
      <p:sp>
        <p:nvSpPr>
          <p:cNvPr id="34" name="Cloud Callout 33"/>
          <p:cNvSpPr/>
          <p:nvPr/>
        </p:nvSpPr>
        <p:spPr bwMode="auto">
          <a:xfrm>
            <a:off x="228600" y="1219200"/>
            <a:ext cx="2057400" cy="1447800"/>
          </a:xfrm>
          <a:prstGeom prst="cloudCallout">
            <a:avLst>
              <a:gd name="adj1" fmla="val 24846"/>
              <a:gd name="adj2" fmla="val 6600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5" name="Right Arrow 34"/>
          <p:cNvSpPr/>
          <p:nvPr/>
        </p:nvSpPr>
        <p:spPr bwMode="auto">
          <a:xfrm>
            <a:off x="70866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34200" y="2895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latin typeface="+mn-lt"/>
              </a:rPr>
              <a:t>cost performance</a:t>
            </a:r>
            <a:endParaRPr lang="en-AU" sz="16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Scheme 1: All up (no turn off)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4600" y="1905000"/>
            <a:ext cx="4419600" cy="31242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895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 simulator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11430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9530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5" name="Circular Arrow 24"/>
          <p:cNvSpPr/>
          <p:nvPr/>
        </p:nvSpPr>
        <p:spPr bwMode="auto">
          <a:xfrm>
            <a:off x="4191000" y="23622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7" name="Circular Arrow 26"/>
          <p:cNvSpPr/>
          <p:nvPr/>
        </p:nvSpPr>
        <p:spPr bwMode="auto">
          <a:xfrm rot="10800000">
            <a:off x="4191000" y="35814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2057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system states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4267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decision</a:t>
            </a:r>
          </a:p>
        </p:txBody>
      </p:sp>
      <p:sp>
        <p:nvSpPr>
          <p:cNvPr id="35" name="Right Arrow 34"/>
          <p:cNvSpPr/>
          <p:nvPr/>
        </p:nvSpPr>
        <p:spPr bwMode="auto">
          <a:xfrm>
            <a:off x="70866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34200" y="2895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latin typeface="+mn-lt"/>
              </a:rPr>
              <a:t>cost performance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76800" y="3200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NO CONTROL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1524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Swinburne 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logs</a:t>
            </a:r>
          </a:p>
        </p:txBody>
      </p:sp>
      <p:sp>
        <p:nvSpPr>
          <p:cNvPr id="19" name="Cloud Callout 18"/>
          <p:cNvSpPr/>
          <p:nvPr/>
        </p:nvSpPr>
        <p:spPr bwMode="auto">
          <a:xfrm>
            <a:off x="228600" y="1219200"/>
            <a:ext cx="2057400" cy="1447800"/>
          </a:xfrm>
          <a:prstGeom prst="cloudCallout">
            <a:avLst>
              <a:gd name="adj1" fmla="val 24846"/>
              <a:gd name="adj2" fmla="val 6600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Scheme 2: </a:t>
            </a:r>
            <a:r>
              <a:rPr lang="en-AU" dirty="0" err="1" smtClean="0"/>
              <a:t>t</a:t>
            </a:r>
            <a:r>
              <a:rPr lang="en-AU" baseline="-25000" dirty="0" err="1" smtClean="0"/>
              <a:t>wait</a:t>
            </a:r>
            <a:r>
              <a:rPr lang="en-AU" dirty="0" smtClean="0"/>
              <a:t> heuristic 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4600" y="1905000"/>
            <a:ext cx="4419600" cy="31242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895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 simulator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11430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9530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5" name="Circular Arrow 24"/>
          <p:cNvSpPr/>
          <p:nvPr/>
        </p:nvSpPr>
        <p:spPr bwMode="auto">
          <a:xfrm>
            <a:off x="4191000" y="23622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7" name="Circular Arrow 26"/>
          <p:cNvSpPr/>
          <p:nvPr/>
        </p:nvSpPr>
        <p:spPr bwMode="auto">
          <a:xfrm rot="10800000">
            <a:off x="4191000" y="35814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2057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system states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4267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decision</a:t>
            </a:r>
          </a:p>
        </p:txBody>
      </p:sp>
      <p:sp>
        <p:nvSpPr>
          <p:cNvPr id="35" name="Right Arrow 34"/>
          <p:cNvSpPr/>
          <p:nvPr/>
        </p:nvSpPr>
        <p:spPr bwMode="auto">
          <a:xfrm>
            <a:off x="70866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34200" y="2895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latin typeface="+mn-lt"/>
              </a:rPr>
              <a:t>cost performance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76800" y="28956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err="1" smtClean="0">
                <a:solidFill>
                  <a:schemeClr val="accent6"/>
                </a:solidFill>
                <a:latin typeface="Comic Sans MS" pitchFamily="66" charset="0"/>
              </a:rPr>
              <a:t>t</a:t>
            </a:r>
            <a:r>
              <a:rPr lang="en-AU" baseline="-25000" dirty="0" err="1" smtClean="0">
                <a:solidFill>
                  <a:schemeClr val="accent6"/>
                </a:solidFill>
                <a:latin typeface="Comic Sans MS" pitchFamily="66" charset="0"/>
              </a:rPr>
              <a:t>wait</a:t>
            </a:r>
            <a:r>
              <a:rPr lang="en-AU" dirty="0" smtClean="0">
                <a:solidFill>
                  <a:schemeClr val="accent6"/>
                </a:solidFill>
                <a:latin typeface="Comic Sans MS" pitchFamily="66" charset="0"/>
              </a:rPr>
              <a:t> heuristic</a:t>
            </a:r>
          </a:p>
        </p:txBody>
      </p:sp>
      <p:sp>
        <p:nvSpPr>
          <p:cNvPr id="18" name="Cloud Callout 17"/>
          <p:cNvSpPr/>
          <p:nvPr/>
        </p:nvSpPr>
        <p:spPr bwMode="auto">
          <a:xfrm>
            <a:off x="6858000" y="4343400"/>
            <a:ext cx="2057400" cy="1447800"/>
          </a:xfrm>
          <a:prstGeom prst="cloudCallout">
            <a:avLst>
              <a:gd name="adj1" fmla="val -88921"/>
              <a:gd name="adj2" fmla="val -7384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5600" y="44196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latin typeface="Comic Sans MS" pitchFamily="66" charset="0"/>
              </a:rPr>
              <a:t>Server idle for </a:t>
            </a:r>
            <a:r>
              <a:rPr lang="en-AU" dirty="0" err="1" smtClean="0">
                <a:latin typeface="Comic Sans MS" pitchFamily="66" charset="0"/>
              </a:rPr>
              <a:t>t</a:t>
            </a:r>
            <a:r>
              <a:rPr lang="en-AU" baseline="-25000" dirty="0" err="1" smtClean="0">
                <a:latin typeface="Comic Sans MS" pitchFamily="66" charset="0"/>
              </a:rPr>
              <a:t>wait</a:t>
            </a:r>
            <a:r>
              <a:rPr lang="en-AU" dirty="0" smtClean="0">
                <a:latin typeface="Comic Sans MS" pitchFamily="66" charset="0"/>
              </a:rPr>
              <a:t> </a:t>
            </a:r>
          </a:p>
          <a:p>
            <a:pPr algn="ctr"/>
            <a:r>
              <a:rPr lang="en-AU" dirty="0" smtClean="0">
                <a:latin typeface="Comic Sans MS" pitchFamily="66" charset="0"/>
              </a:rPr>
              <a:t>=&gt; turn OFF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4800" y="1524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Swinburne 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logs</a:t>
            </a:r>
          </a:p>
        </p:txBody>
      </p:sp>
      <p:sp>
        <p:nvSpPr>
          <p:cNvPr id="21" name="Cloud Callout 20"/>
          <p:cNvSpPr/>
          <p:nvPr/>
        </p:nvSpPr>
        <p:spPr bwMode="auto">
          <a:xfrm>
            <a:off x="228600" y="1219200"/>
            <a:ext cx="2057400" cy="1447800"/>
          </a:xfrm>
          <a:prstGeom prst="cloudCallout">
            <a:avLst>
              <a:gd name="adj1" fmla="val 24846"/>
              <a:gd name="adj2" fmla="val 6600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Scheme 3: predictive control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4600" y="1905000"/>
            <a:ext cx="4419600" cy="31242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895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 simulator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11430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953000" y="2819400"/>
            <a:ext cx="1752600" cy="1143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5" name="Circular Arrow 24"/>
          <p:cNvSpPr/>
          <p:nvPr/>
        </p:nvSpPr>
        <p:spPr bwMode="auto">
          <a:xfrm>
            <a:off x="4191000" y="23622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7" name="Circular Arrow 26"/>
          <p:cNvSpPr/>
          <p:nvPr/>
        </p:nvSpPr>
        <p:spPr bwMode="auto">
          <a:xfrm rot="10800000">
            <a:off x="4191000" y="3581400"/>
            <a:ext cx="990600" cy="762000"/>
          </a:xfrm>
          <a:prstGeom prst="circular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2057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system states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33800" y="4267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decision</a:t>
            </a:r>
          </a:p>
        </p:txBody>
      </p:sp>
      <p:sp>
        <p:nvSpPr>
          <p:cNvPr id="35" name="Right Arrow 34"/>
          <p:cNvSpPr/>
          <p:nvPr/>
        </p:nvSpPr>
        <p:spPr bwMode="auto">
          <a:xfrm>
            <a:off x="7086600" y="3200400"/>
            <a:ext cx="1295400" cy="533400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34200" y="2895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latin typeface="+mn-lt"/>
              </a:rPr>
              <a:t>cost performance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105400" y="3276600"/>
            <a:ext cx="1386161" cy="474133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3352800"/>
            <a:ext cx="1329267" cy="381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4800600" y="2895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2"/>
                </a:solidFill>
                <a:latin typeface="Comic Sans MS" pitchFamily="66" charset="0"/>
              </a:rPr>
              <a:t>MPC</a:t>
            </a:r>
          </a:p>
        </p:txBody>
      </p:sp>
      <p:cxnSp>
        <p:nvCxnSpPr>
          <p:cNvPr id="23" name="Straight Arrow Connector 22"/>
          <p:cNvCxnSpPr/>
          <p:nvPr/>
        </p:nvCxnSpPr>
        <p:spPr bwMode="auto">
          <a:xfrm rot="5400000" flipH="1" flipV="1">
            <a:off x="4763294" y="5066506"/>
            <a:ext cx="22098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5410200"/>
            <a:ext cx="590550" cy="447675"/>
          </a:xfrm>
          <a:prstGeom prst="rect">
            <a:avLst/>
          </a:prstGeom>
          <a:noFill/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5638800"/>
            <a:ext cx="285750" cy="447675"/>
          </a:xfrm>
          <a:prstGeom prst="rect">
            <a:avLst/>
          </a:prstGeom>
          <a:noFill/>
        </p:spPr>
      </p:pic>
      <p:pic>
        <p:nvPicPr>
          <p:cNvPr id="38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5105400"/>
            <a:ext cx="333375" cy="447675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2971800" y="5486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estimated from historical data</a:t>
            </a:r>
          </a:p>
        </p:txBody>
      </p:sp>
      <p:sp>
        <p:nvSpPr>
          <p:cNvPr id="40" name="Cloud Callout 39"/>
          <p:cNvSpPr/>
          <p:nvPr/>
        </p:nvSpPr>
        <p:spPr bwMode="auto">
          <a:xfrm>
            <a:off x="2819400" y="5257800"/>
            <a:ext cx="2057400" cy="1219200"/>
          </a:xfrm>
          <a:prstGeom prst="cloudCallout">
            <a:avLst>
              <a:gd name="adj1" fmla="val 65587"/>
              <a:gd name="adj2" fmla="val -1496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4800" y="1524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Swinburne supercomputer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logs</a:t>
            </a:r>
          </a:p>
        </p:txBody>
      </p:sp>
      <p:sp>
        <p:nvSpPr>
          <p:cNvPr id="37" name="Cloud Callout 36"/>
          <p:cNvSpPr/>
          <p:nvPr/>
        </p:nvSpPr>
        <p:spPr bwMode="auto">
          <a:xfrm>
            <a:off x="228600" y="1219200"/>
            <a:ext cx="2057400" cy="1447800"/>
          </a:xfrm>
          <a:prstGeom prst="cloudCallout">
            <a:avLst>
              <a:gd name="adj1" fmla="val 24846"/>
              <a:gd name="adj2" fmla="val 6600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S.3: rate function</a:t>
            </a:r>
            <a:endParaRPr lang="en-AU" dirty="0"/>
          </a:p>
        </p:txBody>
      </p:sp>
      <p:pic>
        <p:nvPicPr>
          <p:cNvPr id="2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457200"/>
            <a:ext cx="590550" cy="447675"/>
          </a:xfrm>
          <a:prstGeom prst="rect">
            <a:avLst/>
          </a:prstGeom>
          <a:noFill/>
        </p:spPr>
      </p:pic>
      <p:pic>
        <p:nvPicPr>
          <p:cNvPr id="89096" name="Picture 8" descr="C:\Users\Tuan\Dropbox\My_PhD\Talk - Conference\Probability Workshop\arrInt_10_11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3810000"/>
            <a:ext cx="5791200" cy="1905000"/>
          </a:xfrm>
          <a:prstGeom prst="rect">
            <a:avLst/>
          </a:prstGeom>
          <a:noFill/>
        </p:spPr>
      </p:pic>
      <p:sp>
        <p:nvSpPr>
          <p:cNvPr id="43" name="TextBox 41"/>
          <p:cNvSpPr txBox="1">
            <a:spLocks noChangeArrowheads="1"/>
          </p:cNvSpPr>
          <p:nvPr/>
        </p:nvSpPr>
        <p:spPr bwMode="auto">
          <a:xfrm>
            <a:off x="2895600" y="5791200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smtClean="0">
                <a:latin typeface="Comic Sans MS" pitchFamily="66" charset="0"/>
              </a:rPr>
              <a:t>time of day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44" name="TextBox 41"/>
          <p:cNvSpPr txBox="1">
            <a:spLocks noChangeArrowheads="1"/>
          </p:cNvSpPr>
          <p:nvPr/>
        </p:nvSpPr>
        <p:spPr bwMode="auto">
          <a:xfrm rot="16200000">
            <a:off x="1018473" y="4467927"/>
            <a:ext cx="7707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AU" sz="1800" dirty="0" smtClean="0">
                <a:latin typeface="Comic Sans MS" pitchFamily="66" charset="0"/>
              </a:rPr>
              <a:t>rate</a:t>
            </a:r>
            <a:endParaRPr lang="en-AU" sz="1800" dirty="0">
              <a:latin typeface="Comic Sans MS" pitchFamily="66" charset="0"/>
            </a:endParaRPr>
          </a:p>
        </p:txBody>
      </p:sp>
      <p:pic>
        <p:nvPicPr>
          <p:cNvPr id="51" name="Picture 7" descr="C:\Users\Tuan\Dropbox\My_PhD\Talk - Conference\Probability Workshop\arrInstance_10_11.ep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8300" y="1143000"/>
            <a:ext cx="5829300" cy="2120900"/>
          </a:xfrm>
          <a:prstGeom prst="rect">
            <a:avLst/>
          </a:prstGeom>
          <a:noFill/>
        </p:spPr>
      </p:pic>
      <p:sp>
        <p:nvSpPr>
          <p:cNvPr id="52" name="TextBox 41"/>
          <p:cNvSpPr txBox="1">
            <a:spLocks noChangeArrowheads="1"/>
          </p:cNvSpPr>
          <p:nvPr/>
        </p:nvSpPr>
        <p:spPr bwMode="auto">
          <a:xfrm rot="16200000">
            <a:off x="375166" y="2063234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smtClean="0">
                <a:latin typeface="Comic Sans MS" pitchFamily="66" charset="0"/>
              </a:rPr>
              <a:t>arrivals</a:t>
            </a:r>
            <a:endParaRPr lang="en-AU" sz="1800" dirty="0">
              <a:latin typeface="Comic Sans MS" pitchFamily="66" charset="0"/>
            </a:endParaRPr>
          </a:p>
        </p:txBody>
      </p:sp>
      <p:cxnSp>
        <p:nvCxnSpPr>
          <p:cNvPr id="53" name="Straight Connector 52"/>
          <p:cNvCxnSpPr/>
          <p:nvPr/>
        </p:nvCxnSpPr>
        <p:spPr bwMode="auto">
          <a:xfrm>
            <a:off x="2590800" y="3657600"/>
            <a:ext cx="609600" cy="1588"/>
          </a:xfrm>
          <a:prstGeom prst="line">
            <a:avLst/>
          </a:prstGeom>
          <a:noFill/>
          <a:ln w="25400" cap="flat" cmpd="sng" algn="ctr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5105400" y="3657600"/>
            <a:ext cx="609600" cy="158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41"/>
          <p:cNvSpPr txBox="1">
            <a:spLocks noChangeArrowheads="1"/>
          </p:cNvSpPr>
          <p:nvPr/>
        </p:nvSpPr>
        <p:spPr bwMode="auto">
          <a:xfrm>
            <a:off x="2514600" y="3429000"/>
            <a:ext cx="213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solidFill>
                  <a:srgbClr val="3333FF"/>
                </a:solidFill>
                <a:latin typeface="Comic Sans MS" pitchFamily="66" charset="0"/>
              </a:rPr>
              <a:t>2010</a:t>
            </a:r>
            <a:endParaRPr lang="en-AU" sz="1800" b="1" dirty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56" name="TextBox 41"/>
          <p:cNvSpPr txBox="1">
            <a:spLocks noChangeArrowheads="1"/>
          </p:cNvSpPr>
          <p:nvPr/>
        </p:nvSpPr>
        <p:spPr bwMode="auto">
          <a:xfrm>
            <a:off x="5029200" y="3429000"/>
            <a:ext cx="213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solidFill>
                  <a:schemeClr val="accent6"/>
                </a:solidFill>
                <a:latin typeface="Comic Sans MS" pitchFamily="66" charset="0"/>
              </a:rPr>
              <a:t>2011</a:t>
            </a:r>
            <a:endParaRPr lang="en-AU" sz="1800" b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4800" y="3657600"/>
            <a:ext cx="590550" cy="447675"/>
          </a:xfrm>
          <a:prstGeom prst="rect">
            <a:avLst/>
          </a:prstGeom>
          <a:noFill/>
        </p:spPr>
      </p:pic>
      <p:cxnSp>
        <p:nvCxnSpPr>
          <p:cNvPr id="58" name="Straight Arrow Connector 57"/>
          <p:cNvCxnSpPr/>
          <p:nvPr/>
        </p:nvCxnSpPr>
        <p:spPr bwMode="auto">
          <a:xfrm rot="10800000" flipV="1">
            <a:off x="6553200" y="3810000"/>
            <a:ext cx="1143000" cy="6858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239000" y="3048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use daily periodic 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Supercomputer clusters</a:t>
            </a: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pic>
        <p:nvPicPr>
          <p:cNvPr id="25" name="Picture 3" descr="C:\Users\Tuan\Documents\My Dropbox\My_PhD\Talk\18 month review\Green II - gST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990600"/>
            <a:ext cx="2209800" cy="1299882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4038600" y="13716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large scale simulation: climate, genome, astronomy, etc.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19600" y="23622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foundation of cloud computing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5400000" flipH="1" flipV="1">
            <a:off x="3886200" y="1981200"/>
            <a:ext cx="381000" cy="2286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>
            <a:off x="3962400" y="2286000"/>
            <a:ext cx="304804" cy="30480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895600" y="3124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BIG DATA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24400" y="2971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EXASCALE COMPUTING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4343400" y="3276600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6324600" y="3316069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781800" y="29718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MORE COMPUTING POWER DESIRED</a:t>
            </a:r>
          </a:p>
        </p:txBody>
      </p:sp>
      <p:pic>
        <p:nvPicPr>
          <p:cNvPr id="50177" name="Picture 1" descr="C:\Users\Tuan\Dropbox\My_PhD\Talk - Conference\Probability Workshop\tita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057400"/>
            <a:ext cx="2335925" cy="1371600"/>
          </a:xfrm>
          <a:prstGeom prst="rect">
            <a:avLst/>
          </a:prstGeom>
          <a:noFill/>
        </p:spPr>
      </p:pic>
      <p:pic>
        <p:nvPicPr>
          <p:cNvPr id="21" name="Picture 4" descr="C:\Users\Tuan\Dropbox\My_PhD\Talk - Conference\Probability Workshop\green_challen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4038600"/>
            <a:ext cx="2633689" cy="1752600"/>
          </a:xfrm>
          <a:prstGeom prst="rect">
            <a:avLst/>
          </a:prstGeom>
          <a:noFill/>
        </p:spPr>
      </p:pic>
      <p:sp>
        <p:nvSpPr>
          <p:cNvPr id="22" name="Donut 21"/>
          <p:cNvSpPr/>
          <p:nvPr/>
        </p:nvSpPr>
        <p:spPr bwMode="auto">
          <a:xfrm>
            <a:off x="4327922" y="3886200"/>
            <a:ext cx="2260600" cy="2133600"/>
          </a:xfrm>
          <a:prstGeom prst="donut">
            <a:avLst>
              <a:gd name="adj" fmla="val 19340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/>
          </a:ln>
          <a:effectLst/>
        </p:spPr>
        <p:txBody>
          <a:bodyPr anchor="ctr"/>
          <a:lstStyle/>
          <a:p>
            <a:pPr>
              <a:defRPr/>
            </a:pPr>
            <a:endParaRPr lang="en-AU"/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3505201" y="4343400"/>
            <a:ext cx="1943496" cy="1143000"/>
            <a:chOff x="6414692" y="3582144"/>
            <a:chExt cx="1942686" cy="1143000"/>
          </a:xfrm>
        </p:grpSpPr>
        <p:sp>
          <p:nvSpPr>
            <p:cNvPr id="24" name="Right Arrow 36"/>
            <p:cNvSpPr>
              <a:spLocks noChangeArrowheads="1"/>
            </p:cNvSpPr>
            <p:nvPr/>
          </p:nvSpPr>
          <p:spPr bwMode="auto">
            <a:xfrm>
              <a:off x="6414692" y="3886944"/>
              <a:ext cx="716895" cy="362665"/>
            </a:xfrm>
            <a:prstGeom prst="rightArrow">
              <a:avLst>
                <a:gd name="adj1" fmla="val 50000"/>
                <a:gd name="adj2" fmla="val 49993"/>
              </a:avLst>
            </a:prstGeom>
            <a:solidFill>
              <a:schemeClr val="accent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pic>
          <p:nvPicPr>
            <p:cNvPr id="26" name="Picture 10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404878" y="3582144"/>
              <a:ext cx="952500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" name="TextBox 41"/>
          <p:cNvSpPr txBox="1">
            <a:spLocks noChangeArrowheads="1"/>
          </p:cNvSpPr>
          <p:nvPr/>
        </p:nvSpPr>
        <p:spPr bwMode="auto">
          <a:xfrm>
            <a:off x="4724400" y="388620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2000" dirty="0" smtClean="0">
                <a:latin typeface="Comic Sans MS" pitchFamily="66" charset="0"/>
              </a:rPr>
              <a:t>Electricity bills</a:t>
            </a:r>
            <a:endParaRPr lang="en-AU" dirty="0">
              <a:latin typeface="Comic Sans MS" pitchFamily="66" charset="0"/>
            </a:endParaRPr>
          </a:p>
        </p:txBody>
      </p:sp>
      <p:sp>
        <p:nvSpPr>
          <p:cNvPr id="28" name="TextBox 41"/>
          <p:cNvSpPr txBox="1">
            <a:spLocks noChangeArrowheads="1"/>
          </p:cNvSpPr>
          <p:nvPr/>
        </p:nvSpPr>
        <p:spPr bwMode="auto">
          <a:xfrm>
            <a:off x="5296297" y="4800600"/>
            <a:ext cx="365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2000" dirty="0" smtClean="0">
                <a:latin typeface="Comic Sans MS" pitchFamily="66" charset="0"/>
              </a:rPr>
              <a:t>Heat – thermal management</a:t>
            </a:r>
            <a:endParaRPr lang="en-AU" sz="2000" dirty="0">
              <a:latin typeface="Comic Sans MS" pitchFamily="66" charset="0"/>
            </a:endParaRPr>
          </a:p>
        </p:txBody>
      </p:sp>
      <p:sp>
        <p:nvSpPr>
          <p:cNvPr id="29" name="Right Arrow 36"/>
          <p:cNvSpPr>
            <a:spLocks noChangeArrowheads="1"/>
          </p:cNvSpPr>
          <p:nvPr/>
        </p:nvSpPr>
        <p:spPr bwMode="auto">
          <a:xfrm rot="1337931">
            <a:off x="3393113" y="5465006"/>
            <a:ext cx="762000" cy="362665"/>
          </a:xfrm>
          <a:prstGeom prst="rightArrow">
            <a:avLst>
              <a:gd name="adj1" fmla="val 50000"/>
              <a:gd name="adj2" fmla="val 49993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0" name="TextBox 41"/>
          <p:cNvSpPr txBox="1">
            <a:spLocks noChangeArrowheads="1"/>
          </p:cNvSpPr>
          <p:nvPr/>
        </p:nvSpPr>
        <p:spPr bwMode="auto">
          <a:xfrm>
            <a:off x="4572000" y="5638800"/>
            <a:ext cx="384770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2000" dirty="0" smtClean="0">
                <a:latin typeface="Comic Sans MS" pitchFamily="66" charset="0"/>
              </a:rPr>
              <a:t>Investment – cooling systems, </a:t>
            </a:r>
          </a:p>
          <a:p>
            <a:pPr algn="ctr" eaLnBrk="0" hangingPunct="0"/>
            <a:r>
              <a:rPr lang="en-AU" sz="2000" dirty="0" smtClean="0">
                <a:latin typeface="Comic Sans MS" pitchFamily="66" charset="0"/>
              </a:rPr>
              <a:t>hardware, etc.</a:t>
            </a:r>
            <a:endParaRPr lang="en-AU" sz="2000" dirty="0">
              <a:latin typeface="Comic Sans MS" pitchFamily="66" charset="0"/>
            </a:endParaRPr>
          </a:p>
        </p:txBody>
      </p:sp>
      <p:sp>
        <p:nvSpPr>
          <p:cNvPr id="31" name="Right Arrow 24"/>
          <p:cNvSpPr>
            <a:spLocks noChangeArrowheads="1"/>
          </p:cNvSpPr>
          <p:nvPr/>
        </p:nvSpPr>
        <p:spPr bwMode="auto">
          <a:xfrm rot="20752003">
            <a:off x="3463664" y="3820523"/>
            <a:ext cx="757155" cy="377772"/>
          </a:xfrm>
          <a:prstGeom prst="rightArrow">
            <a:avLst>
              <a:gd name="adj1" fmla="val 50000"/>
              <a:gd name="adj2" fmla="val 49994"/>
            </a:avLst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 animBg="1"/>
      <p:bldP spid="30" grpId="0"/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C:\Users\Tuan\Dropbox\My_PhD\Project\MPCFramework\simulation\Java\naive_scheduler\input\gamma_2010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371600"/>
            <a:ext cx="3200400" cy="262488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S.3: service time      &amp; batch size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066800" y="2286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1800" dirty="0" smtClean="0"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4400" y="1487269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b="1" dirty="0" smtClean="0">
                <a:latin typeface="Comic Sans MS" pitchFamily="66" charset="0"/>
              </a:rPr>
              <a:t>[Lublin et al.,2003]: 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Hyper-Gamma, Log-uniform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24400" y="2325469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b="1" dirty="0" smtClean="0">
                <a:latin typeface="Comic Sans MS" pitchFamily="66" charset="0"/>
              </a:rPr>
              <a:t>[Li et al.,2005]: 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Log Normal, </a:t>
            </a:r>
            <a:r>
              <a:rPr lang="en-AU" sz="1800" dirty="0" err="1" smtClean="0">
                <a:latin typeface="Comic Sans MS" pitchFamily="66" charset="0"/>
              </a:rPr>
              <a:t>Weibull</a:t>
            </a:r>
            <a:endParaRPr lang="en-AU" sz="1800" dirty="0" smtClean="0">
              <a:latin typeface="Comic Sans MS" pitchFamily="66" charset="0"/>
            </a:endParaRPr>
          </a:p>
        </p:txBody>
      </p:sp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457200"/>
            <a:ext cx="285750" cy="447675"/>
          </a:xfrm>
          <a:prstGeom prst="rect">
            <a:avLst/>
          </a:prstGeom>
          <a:noFill/>
        </p:spPr>
      </p:pic>
      <p:pic>
        <p:nvPicPr>
          <p:cNvPr id="90128" name="Picture 16" descr="C:\Users\Tuan\Dropbox\My_PhD\Project\MPCFramework\simulation\Java\naive_scheduler\input\batchSize.ep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3657600"/>
            <a:ext cx="3149600" cy="2184400"/>
          </a:xfrm>
          <a:prstGeom prst="rect">
            <a:avLst/>
          </a:prstGeom>
          <a:noFill/>
        </p:spPr>
      </p:pic>
      <p:cxnSp>
        <p:nvCxnSpPr>
          <p:cNvPr id="46" name="Straight Connector 45"/>
          <p:cNvCxnSpPr/>
          <p:nvPr/>
        </p:nvCxnSpPr>
        <p:spPr bwMode="auto">
          <a:xfrm>
            <a:off x="2819400" y="2743200"/>
            <a:ext cx="609600" cy="1588"/>
          </a:xfrm>
          <a:prstGeom prst="lin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2819400" y="3276600"/>
            <a:ext cx="6096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Box 41"/>
          <p:cNvSpPr txBox="1">
            <a:spLocks noChangeArrowheads="1"/>
          </p:cNvSpPr>
          <p:nvPr/>
        </p:nvSpPr>
        <p:spPr bwMode="auto">
          <a:xfrm>
            <a:off x="2590800" y="2438400"/>
            <a:ext cx="243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solidFill>
                  <a:srgbClr val="3333FF"/>
                </a:solidFill>
                <a:latin typeface="Comic Sans MS" pitchFamily="66" charset="0"/>
              </a:rPr>
              <a:t>    Empirical</a:t>
            </a:r>
          </a:p>
          <a:p>
            <a:pPr algn="ctr" eaLnBrk="0" hangingPunct="0"/>
            <a:r>
              <a:rPr lang="en-AU" sz="1800" b="1" dirty="0" smtClean="0">
                <a:solidFill>
                  <a:srgbClr val="3333FF"/>
                </a:solidFill>
                <a:latin typeface="Comic Sans MS" pitchFamily="66" charset="0"/>
              </a:rPr>
              <a:t>    (2010)</a:t>
            </a:r>
            <a:endParaRPr lang="en-AU" sz="1800" b="1" dirty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49" name="TextBox 41"/>
          <p:cNvSpPr txBox="1">
            <a:spLocks noChangeArrowheads="1"/>
          </p:cNvSpPr>
          <p:nvPr/>
        </p:nvSpPr>
        <p:spPr bwMode="auto">
          <a:xfrm>
            <a:off x="2819400" y="3048000"/>
            <a:ext cx="213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latin typeface="Comic Sans MS" pitchFamily="66" charset="0"/>
              </a:rPr>
              <a:t>  Gamma</a:t>
            </a:r>
            <a:endParaRPr lang="en-AU" sz="1800" b="1" dirty="0">
              <a:latin typeface="Comic Sans MS" pitchFamily="66" charset="0"/>
            </a:endParaRPr>
          </a:p>
        </p:txBody>
      </p:sp>
      <p:sp>
        <p:nvSpPr>
          <p:cNvPr id="50" name="TextBox 41"/>
          <p:cNvSpPr txBox="1">
            <a:spLocks noChangeArrowheads="1"/>
          </p:cNvSpPr>
          <p:nvPr/>
        </p:nvSpPr>
        <p:spPr bwMode="auto">
          <a:xfrm>
            <a:off x="1219200" y="4050268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smtClean="0">
                <a:latin typeface="Comic Sans MS" pitchFamily="66" charset="0"/>
              </a:rPr>
              <a:t>time(sec)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59" name="TextBox 41"/>
          <p:cNvSpPr txBox="1">
            <a:spLocks noChangeArrowheads="1"/>
          </p:cNvSpPr>
          <p:nvPr/>
        </p:nvSpPr>
        <p:spPr bwMode="auto">
          <a:xfrm rot="16200000">
            <a:off x="310634" y="2303502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err="1" smtClean="0">
                <a:latin typeface="Comic Sans MS" pitchFamily="66" charset="0"/>
              </a:rPr>
              <a:t>c.d.f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62" name="TextBox 41"/>
          <p:cNvSpPr txBox="1">
            <a:spLocks noChangeArrowheads="1"/>
          </p:cNvSpPr>
          <p:nvPr/>
        </p:nvSpPr>
        <p:spPr bwMode="auto">
          <a:xfrm>
            <a:off x="4876800" y="5867400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smtClean="0">
                <a:latin typeface="Comic Sans MS" pitchFamily="66" charset="0"/>
              </a:rPr>
              <a:t>size(CPU)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63" name="TextBox 41"/>
          <p:cNvSpPr txBox="1">
            <a:spLocks noChangeArrowheads="1"/>
          </p:cNvSpPr>
          <p:nvPr/>
        </p:nvSpPr>
        <p:spPr bwMode="auto">
          <a:xfrm rot="16200000">
            <a:off x="3956566" y="4501634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err="1" smtClean="0">
                <a:latin typeface="Comic Sans MS" pitchFamily="66" charset="0"/>
              </a:rPr>
              <a:t>c.d.f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828800" y="46482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Our approximations only concern MEAN and VARIANCE of X</a:t>
            </a:r>
          </a:p>
        </p:txBody>
      </p:sp>
      <p:pic>
        <p:nvPicPr>
          <p:cNvPr id="65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457200"/>
            <a:ext cx="333375" cy="447675"/>
          </a:xfrm>
          <a:prstGeom prst="rect">
            <a:avLst/>
          </a:prstGeom>
          <a:noFill/>
        </p:spPr>
      </p:pic>
      <p:sp>
        <p:nvSpPr>
          <p:cNvPr id="67" name="TextBox 41"/>
          <p:cNvSpPr txBox="1">
            <a:spLocks noChangeArrowheads="1"/>
          </p:cNvSpPr>
          <p:nvPr/>
        </p:nvSpPr>
        <p:spPr bwMode="auto">
          <a:xfrm>
            <a:off x="5715000" y="3352800"/>
            <a:ext cx="213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smtClean="0">
                <a:latin typeface="Comic Sans MS" pitchFamily="66" charset="0"/>
              </a:rPr>
              <a:t>X: batch size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68" name="TextBox 41"/>
          <p:cNvSpPr txBox="1">
            <a:spLocks noChangeArrowheads="1"/>
          </p:cNvSpPr>
          <p:nvPr/>
        </p:nvSpPr>
        <p:spPr bwMode="auto">
          <a:xfrm>
            <a:off x="1981200" y="1066800"/>
            <a:ext cx="213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dirty="0" smtClean="0">
                <a:latin typeface="Comic Sans MS" pitchFamily="66" charset="0"/>
              </a:rPr>
              <a:t>G: service time</a:t>
            </a:r>
            <a:endParaRPr lang="en-AU" sz="1800" dirty="0">
              <a:latin typeface="Comic Sans MS" pitchFamily="66" charset="0"/>
            </a:endParaRPr>
          </a:p>
        </p:txBody>
      </p:sp>
      <p:sp>
        <p:nvSpPr>
          <p:cNvPr id="69" name="TextBox 41"/>
          <p:cNvSpPr txBox="1">
            <a:spLocks noChangeArrowheads="1"/>
          </p:cNvSpPr>
          <p:nvPr/>
        </p:nvSpPr>
        <p:spPr bwMode="auto">
          <a:xfrm>
            <a:off x="6096000" y="3810000"/>
            <a:ext cx="243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solidFill>
                  <a:srgbClr val="3333FF"/>
                </a:solidFill>
                <a:latin typeface="Comic Sans MS" pitchFamily="66" charset="0"/>
              </a:rPr>
              <a:t>(2010)</a:t>
            </a:r>
            <a:endParaRPr lang="en-AU" sz="1800" b="1" dirty="0">
              <a:solidFill>
                <a:srgbClr val="3333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9" name="Picture 13" descr="C:\Users\Tuan\Dropbox\My_PhD\Project\MPCFramework\simulation\Java\naive_scheduler\b1=1e-5_b2=0.5_b3=0.5\periodic_rates\binomial_Ut\input2011\IIB_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143000"/>
            <a:ext cx="4667250" cy="3200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S.3: cost performance</a:t>
            </a:r>
            <a:endParaRPr lang="en-AU" dirty="0"/>
          </a:p>
        </p:txBody>
      </p:sp>
      <p:sp>
        <p:nvSpPr>
          <p:cNvPr id="11" name="TextBox 41"/>
          <p:cNvSpPr txBox="1">
            <a:spLocks noChangeArrowheads="1"/>
          </p:cNvSpPr>
          <p:nvPr/>
        </p:nvSpPr>
        <p:spPr bwMode="auto">
          <a:xfrm>
            <a:off x="2743200" y="4038600"/>
            <a:ext cx="381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l-GR" dirty="0" smtClean="0">
                <a:latin typeface="Comic Sans MS" pitchFamily="66" charset="0"/>
              </a:rPr>
              <a:t>ε</a:t>
            </a:r>
            <a:r>
              <a:rPr lang="en-AU" dirty="0" smtClean="0">
                <a:latin typeface="Comic Sans MS" pitchFamily="66" charset="0"/>
              </a:rPr>
              <a:t> ~ </a:t>
            </a:r>
            <a:r>
              <a:rPr lang="en-AU" sz="1600" dirty="0" smtClean="0">
                <a:latin typeface="Comic Sans MS" pitchFamily="66" charset="0"/>
              </a:rPr>
              <a:t>service availability</a:t>
            </a:r>
            <a:r>
              <a:rPr lang="en-AU" dirty="0" smtClean="0">
                <a:latin typeface="Comic Sans MS" pitchFamily="66" charset="0"/>
              </a:rPr>
              <a:t> </a:t>
            </a:r>
            <a:endParaRPr lang="en-AU" dirty="0">
              <a:latin typeface="Comic Sans MS" pitchFamily="66" charset="0"/>
            </a:endParaRPr>
          </a:p>
        </p:txBody>
      </p:sp>
      <p:sp>
        <p:nvSpPr>
          <p:cNvPr id="12" name="TextBox 41"/>
          <p:cNvSpPr txBox="1">
            <a:spLocks noChangeArrowheads="1"/>
          </p:cNvSpPr>
          <p:nvPr/>
        </p:nvSpPr>
        <p:spPr bwMode="auto">
          <a:xfrm rot="16200000">
            <a:off x="1350377" y="2688223"/>
            <a:ext cx="205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600" dirty="0" smtClean="0">
                <a:latin typeface="Comic Sans MS" pitchFamily="66" charset="0"/>
              </a:rPr>
              <a:t>normalised cost</a:t>
            </a:r>
            <a:endParaRPr lang="en-AU" sz="1600" dirty="0">
              <a:latin typeface="Comic Sans MS" pitchFamily="66" charset="0"/>
            </a:endParaRP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0670" name="Picture 1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5410200"/>
            <a:ext cx="3419475" cy="361950"/>
          </a:xfrm>
          <a:prstGeom prst="rect">
            <a:avLst/>
          </a:prstGeom>
          <a:noFill/>
        </p:spPr>
      </p:pic>
      <p:sp>
        <p:nvSpPr>
          <p:cNvPr id="22" name="TextBox 41"/>
          <p:cNvSpPr txBox="1">
            <a:spLocks noChangeArrowheads="1"/>
          </p:cNvSpPr>
          <p:nvPr/>
        </p:nvSpPr>
        <p:spPr bwMode="auto">
          <a:xfrm>
            <a:off x="4800600" y="4867870"/>
            <a:ext cx="381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dirty="0" smtClean="0">
                <a:latin typeface="+mn-lt"/>
              </a:rPr>
              <a:t>Cost </a:t>
            </a:r>
            <a:r>
              <a:rPr lang="en-AU" b="1" dirty="0" smtClean="0">
                <a:latin typeface="+mn-lt"/>
              </a:rPr>
              <a:t>1 </a:t>
            </a:r>
            <a:r>
              <a:rPr lang="en-AU" dirty="0" smtClean="0">
                <a:latin typeface="+mn-lt"/>
              </a:rPr>
              <a:t>= total cost when there is NO CONTROL (energy only)</a:t>
            </a:r>
          </a:p>
        </p:txBody>
      </p:sp>
      <p:sp>
        <p:nvSpPr>
          <p:cNvPr id="23" name="TextBox 41"/>
          <p:cNvSpPr txBox="1">
            <a:spLocks noChangeArrowheads="1"/>
          </p:cNvSpPr>
          <p:nvPr/>
        </p:nvSpPr>
        <p:spPr bwMode="auto">
          <a:xfrm>
            <a:off x="4724400" y="5786735"/>
            <a:ext cx="381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dirty="0" smtClean="0">
                <a:latin typeface="+mn-lt"/>
              </a:rPr>
              <a:t>Simulation period: 1 year</a:t>
            </a:r>
            <a:endParaRPr lang="en-AU" b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8" name="Picture 6" descr="C:\Users\Tuan\Dropbox\My_PhD\Project\MPCFramework\simulation\Java\naive_scheduler\b1=1e-5_b2=0.5_b3=0.5\periodic_rates\binomial_Ut\input2011\all_schem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312036"/>
            <a:ext cx="5562600" cy="417436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Cost performance: all schemes </a:t>
            </a:r>
            <a:endParaRPr lang="en-AU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4876800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“offline”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 optimal  cost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[Lu et al., 12].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No </a:t>
            </a:r>
            <a:r>
              <a:rPr lang="en-AU" sz="1800" dirty="0" err="1" smtClean="0">
                <a:solidFill>
                  <a:schemeClr val="accent6"/>
                </a:solidFill>
                <a:latin typeface="Comic Sans MS" pitchFamily="66" charset="0"/>
              </a:rPr>
              <a:t>perf</a:t>
            </a:r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. penalty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6172200" y="4800600"/>
            <a:ext cx="762000" cy="6096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41"/>
          <p:cNvSpPr txBox="1">
            <a:spLocks noChangeArrowheads="1"/>
          </p:cNvSpPr>
          <p:nvPr/>
        </p:nvSpPr>
        <p:spPr bwMode="auto">
          <a:xfrm>
            <a:off x="2895600" y="4673025"/>
            <a:ext cx="609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600" b="1" dirty="0" smtClean="0">
                <a:latin typeface="+mn-lt"/>
              </a:rPr>
              <a:t>S.1</a:t>
            </a:r>
            <a:endParaRPr lang="en-AU" sz="1600" b="1" dirty="0">
              <a:latin typeface="+mn-lt"/>
            </a:endParaRPr>
          </a:p>
        </p:txBody>
      </p:sp>
      <p:sp>
        <p:nvSpPr>
          <p:cNvPr id="13" name="TextBox 41"/>
          <p:cNvSpPr txBox="1">
            <a:spLocks noChangeArrowheads="1"/>
          </p:cNvSpPr>
          <p:nvPr/>
        </p:nvSpPr>
        <p:spPr bwMode="auto">
          <a:xfrm>
            <a:off x="3581400" y="4673025"/>
            <a:ext cx="609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600" b="1" dirty="0" smtClean="0">
                <a:latin typeface="+mn-lt"/>
              </a:rPr>
              <a:t>S.2</a:t>
            </a:r>
            <a:endParaRPr lang="en-AU" sz="1600" b="1" dirty="0">
              <a:latin typeface="+mn-lt"/>
            </a:endParaRPr>
          </a:p>
        </p:txBody>
      </p:sp>
      <p:sp>
        <p:nvSpPr>
          <p:cNvPr id="14" name="TextBox 41"/>
          <p:cNvSpPr txBox="1">
            <a:spLocks noChangeArrowheads="1"/>
          </p:cNvSpPr>
          <p:nvPr/>
        </p:nvSpPr>
        <p:spPr bwMode="auto">
          <a:xfrm>
            <a:off x="3886200" y="4673025"/>
            <a:ext cx="144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600" b="1" dirty="0" smtClean="0">
                <a:latin typeface="+mn-lt"/>
              </a:rPr>
              <a:t>S.3, </a:t>
            </a:r>
          </a:p>
          <a:p>
            <a:pPr algn="ctr" eaLnBrk="0" hangingPunct="0"/>
            <a:r>
              <a:rPr lang="el-GR" sz="1600" dirty="0" smtClean="0">
                <a:latin typeface="Comic Sans MS" pitchFamily="66" charset="0"/>
              </a:rPr>
              <a:t>ε</a:t>
            </a:r>
            <a:r>
              <a:rPr lang="en-AU" sz="1600" dirty="0" smtClean="0">
                <a:latin typeface="Comic Sans MS" pitchFamily="66" charset="0"/>
              </a:rPr>
              <a:t> </a:t>
            </a:r>
            <a:r>
              <a:rPr lang="en-AU" sz="1600" dirty="0" smtClean="0">
                <a:latin typeface="+mn-lt"/>
              </a:rPr>
              <a:t>= 0.58</a:t>
            </a:r>
            <a:r>
              <a:rPr lang="en-AU" sz="1600" b="1" dirty="0" smtClean="0">
                <a:latin typeface="+mn-lt"/>
              </a:rPr>
              <a:t> </a:t>
            </a:r>
            <a:endParaRPr lang="en-AU" sz="1600" b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28800" y="11430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consider predictive settings (S.3) whose demand penalty cost is the same as </a:t>
            </a:r>
            <a:r>
              <a:rPr lang="en-AU" sz="1800" dirty="0" err="1" smtClean="0">
                <a:latin typeface="Comic Sans MS" pitchFamily="66" charset="0"/>
              </a:rPr>
              <a:t>t</a:t>
            </a:r>
            <a:r>
              <a:rPr lang="en-AU" sz="1800" baseline="-25000" dirty="0" err="1" smtClean="0">
                <a:latin typeface="Comic Sans MS" pitchFamily="66" charset="0"/>
              </a:rPr>
              <a:t>wait</a:t>
            </a:r>
            <a:r>
              <a:rPr lang="en-AU" sz="1800" dirty="0" smtClean="0">
                <a:latin typeface="Comic Sans MS" pitchFamily="66" charset="0"/>
              </a:rPr>
              <a:t> heuristic (S.2)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6963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6096000"/>
            <a:ext cx="2762250" cy="390525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2971800" y="54864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after all, model is to estimate </a:t>
            </a:r>
            <a:r>
              <a:rPr lang="el-GR" sz="1800" dirty="0" smtClean="0">
                <a:solidFill>
                  <a:schemeClr val="accent6"/>
                </a:solidFill>
                <a:latin typeface="Comic Sans MS" pitchFamily="66" charset="0"/>
              </a:rPr>
              <a:t>θ</a:t>
            </a:r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(k)s. </a:t>
            </a:r>
          </a:p>
        </p:txBody>
      </p:sp>
      <p:cxnSp>
        <p:nvCxnSpPr>
          <p:cNvPr id="22" name="Straight Arrow Connector 21"/>
          <p:cNvCxnSpPr>
            <a:stCxn id="69638" idx="2"/>
            <a:endCxn id="14" idx="3"/>
          </p:cNvCxnSpPr>
          <p:nvPr/>
        </p:nvCxnSpPr>
        <p:spPr bwMode="auto">
          <a:xfrm rot="5400000" flipH="1" flipV="1">
            <a:off x="4673456" y="4825857"/>
            <a:ext cx="520987" cy="8001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5400000" flipH="1" flipV="1">
            <a:off x="4953397" y="2971403"/>
            <a:ext cx="761206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7010400" y="2743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still &gt; 20% to gain </a:t>
            </a:r>
          </a:p>
        </p:txBody>
      </p:sp>
      <p:cxnSp>
        <p:nvCxnSpPr>
          <p:cNvPr id="33" name="Straight Arrow Connector 32"/>
          <p:cNvCxnSpPr/>
          <p:nvPr/>
        </p:nvCxnSpPr>
        <p:spPr bwMode="auto">
          <a:xfrm rot="10800000">
            <a:off x="5334000" y="2971800"/>
            <a:ext cx="16002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5400000">
            <a:off x="3771902" y="2019300"/>
            <a:ext cx="685799" cy="30479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rot="16200000" flipH="1">
            <a:off x="4070495" y="2013092"/>
            <a:ext cx="698213" cy="30480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1" grpId="0"/>
      <p:bldP spid="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Remarks and considerations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6764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omic Sans MS" pitchFamily="66" charset="0"/>
              </a:rPr>
              <a:t>1. Room for improvement: </a:t>
            </a:r>
            <a:r>
              <a:rPr lang="en-AU" sz="2000" dirty="0" smtClean="0">
                <a:solidFill>
                  <a:schemeClr val="accent6"/>
                </a:solidFill>
                <a:latin typeface="Comic Sans MS" pitchFamily="66" charset="0"/>
              </a:rPr>
              <a:t>~20% </a:t>
            </a:r>
            <a:r>
              <a:rPr lang="en-AU" sz="2000" dirty="0" smtClean="0">
                <a:latin typeface="Comic Sans MS" pitchFamily="66" charset="0"/>
              </a:rPr>
              <a:t>to gain!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4290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2.Examining </a:t>
            </a:r>
          </a:p>
          <a:p>
            <a:pPr algn="ctr"/>
            <a:r>
              <a:rPr lang="en-AU" sz="2000" dirty="0" smtClean="0">
                <a:latin typeface="Comic Sans MS" pitchFamily="66" charset="0"/>
              </a:rPr>
              <a:t>our estimations ?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3124200" y="3048000"/>
            <a:ext cx="457200" cy="45719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3733800" y="25146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omic Sans MS" pitchFamily="66" charset="0"/>
              </a:rPr>
              <a:t>rate function </a:t>
            </a:r>
          </a:p>
          <a:p>
            <a:r>
              <a:rPr lang="en-AU" sz="2000" dirty="0" smtClean="0">
                <a:latin typeface="Comic Sans MS" pitchFamily="66" charset="0"/>
              </a:rPr>
              <a:t>not accurate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3048000" y="3657600"/>
            <a:ext cx="5334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733800" y="35052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omic Sans MS" pitchFamily="66" charset="0"/>
              </a:rPr>
              <a:t>Use job elapsed times 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048000" y="3810000"/>
            <a:ext cx="609600" cy="5334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657600" y="40386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Normal </a:t>
            </a:r>
          </a:p>
          <a:p>
            <a:pPr algn="ctr"/>
            <a:r>
              <a:rPr lang="en-AU" sz="2000" dirty="0" smtClean="0">
                <a:latin typeface="Comic Sans MS" pitchFamily="66" charset="0"/>
              </a:rPr>
              <a:t>approximation 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6800" y="5334000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3. Fundamental bound on what to achieve given uncertainty ?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>
            <a:off x="5638800" y="2743198"/>
            <a:ext cx="533400" cy="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172200" y="23622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>
                <a:latin typeface="Comic Sans MS" pitchFamily="66" charset="0"/>
              </a:rPr>
              <a:t>[</a:t>
            </a:r>
            <a:r>
              <a:rPr lang="en-AU" sz="2000" dirty="0" err="1" smtClean="0">
                <a:latin typeface="Comic Sans MS" pitchFamily="66" charset="0"/>
              </a:rPr>
              <a:t>Dinh,Andrew</a:t>
            </a:r>
            <a:r>
              <a:rPr lang="en-AU" sz="2000" dirty="0" smtClean="0">
                <a:latin typeface="Comic Sans MS" pitchFamily="66" charset="0"/>
              </a:rPr>
              <a:t> and Branch,CCgrid13]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3581400" y="2286000"/>
            <a:ext cx="1981200" cy="4572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Thank you</a:t>
            </a:r>
            <a:endParaRPr lang="en-AU" dirty="0"/>
          </a:p>
        </p:txBody>
      </p:sp>
      <p:sp>
        <p:nvSpPr>
          <p:cNvPr id="4" name="Right Arrow 3"/>
          <p:cNvSpPr/>
          <p:nvPr/>
        </p:nvSpPr>
        <p:spPr bwMode="auto">
          <a:xfrm rot="1671780">
            <a:off x="2482518" y="2230274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429000" y="1981200"/>
            <a:ext cx="2286000" cy="22098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37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FRAMEWORK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5791200" y="2819400"/>
            <a:ext cx="762000" cy="4572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number of active servers needed 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8600" y="24384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historical implications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3400" y="3581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ongoing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system states ?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5800" y="12954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arrival characteristics 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4400" y="430666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job elapsed times ?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2362200" y="2819400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19939380">
            <a:off x="2485632" y="3384756"/>
            <a:ext cx="784864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16200000">
            <a:off x="4236961" y="4373641"/>
            <a:ext cx="6096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81400" y="4953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Objective:</a:t>
            </a: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2362200"/>
            <a:ext cx="1495425" cy="428625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3581400" y="1981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MPC</a:t>
            </a:r>
          </a:p>
        </p:txBody>
      </p:sp>
      <p:pic>
        <p:nvPicPr>
          <p:cNvPr id="38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1905000"/>
            <a:ext cx="590550" cy="447675"/>
          </a:xfrm>
          <a:prstGeom prst="rect">
            <a:avLst/>
          </a:prstGeom>
          <a:noFill/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3057525"/>
            <a:ext cx="285750" cy="447675"/>
          </a:xfrm>
          <a:prstGeom prst="rect">
            <a:avLst/>
          </a:prstGeom>
          <a:noFill/>
        </p:spPr>
      </p:pic>
      <p:pic>
        <p:nvPicPr>
          <p:cNvPr id="40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3057525"/>
            <a:ext cx="333375" cy="447675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3581400" y="2895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LP optimization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05200" y="3276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Normal approximation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52600" y="5405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atin typeface="+mn-lt"/>
              </a:rPr>
              <a:t>min  ( </a:t>
            </a:r>
            <a:r>
              <a:rPr lang="en-AU" dirty="0" smtClean="0">
                <a:latin typeface="+mn-lt"/>
              </a:rPr>
              <a:t>                                                                </a:t>
            </a:r>
            <a:r>
              <a:rPr lang="en-AU" b="1" dirty="0" smtClean="0">
                <a:latin typeface="+mn-lt"/>
              </a:rPr>
              <a:t>)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22860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energy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5181600" y="52578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performance penalty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38862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Times New Roman" pitchFamily="18" charset="0"/>
                <a:cs typeface="Times New Roman" pitchFamily="18" charset="0"/>
              </a:rPr>
              <a:t>switching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052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1816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objective cost</a:t>
            </a:r>
            <a:endParaRPr lang="en-AU" dirty="0"/>
          </a:p>
        </p:txBody>
      </p:sp>
      <p:sp>
        <p:nvSpPr>
          <p:cNvPr id="4" name="Right Arrow 3"/>
          <p:cNvSpPr/>
          <p:nvPr/>
        </p:nvSpPr>
        <p:spPr bwMode="auto">
          <a:xfrm rot="1671780">
            <a:off x="2101518" y="2230274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048000" y="1981200"/>
            <a:ext cx="2286000" cy="22098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137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FRAMEWORK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5562600" y="2819400"/>
            <a:ext cx="762000" cy="4572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number of active servers needed 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4800" y="2286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historical implications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600" y="3048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ongoing</a:t>
            </a:r>
          </a:p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system states ?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62000" y="1524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arrival characteristics 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3400" y="3886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job elapsed times ?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1981200" y="2819400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19939380">
            <a:off x="2104632" y="3384756"/>
            <a:ext cx="784864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2895600"/>
            <a:ext cx="1495425" cy="428625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371600" y="5405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atin typeface="+mn-lt"/>
              </a:rPr>
              <a:t>min  ( </a:t>
            </a:r>
            <a:r>
              <a:rPr lang="en-AU" dirty="0" smtClean="0">
                <a:latin typeface="+mn-lt"/>
              </a:rPr>
              <a:t>                                                                </a:t>
            </a:r>
            <a:r>
              <a:rPr lang="en-AU" b="1" dirty="0" smtClean="0">
                <a:latin typeface="+mn-lt"/>
              </a:rPr>
              <a:t>)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19050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endParaRPr lang="en-US" sz="20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4800600" y="52578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performance penalty</a:t>
            </a:r>
            <a:endParaRPr lang="en-US" sz="2000" b="1" kern="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35052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switching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242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006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  <p:sp>
        <p:nvSpPr>
          <p:cNvPr id="40" name="Right Arrow 39"/>
          <p:cNvSpPr/>
          <p:nvPr/>
        </p:nvSpPr>
        <p:spPr bwMode="auto">
          <a:xfrm rot="16200000">
            <a:off x="3855961" y="4373641"/>
            <a:ext cx="6096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0400" y="4953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Objective:</a:t>
            </a:r>
          </a:p>
        </p:txBody>
      </p:sp>
      <p:pic>
        <p:nvPicPr>
          <p:cNvPr id="42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1524000"/>
            <a:ext cx="590550" cy="447675"/>
          </a:xfrm>
          <a:prstGeom prst="rect">
            <a:avLst/>
          </a:prstGeom>
          <a:noFill/>
        </p:spPr>
      </p:pic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819400"/>
            <a:ext cx="285750" cy="447675"/>
          </a:xfrm>
          <a:prstGeom prst="rect">
            <a:avLst/>
          </a:prstGeom>
          <a:noFill/>
        </p:spPr>
      </p:pic>
      <p:pic>
        <p:nvPicPr>
          <p:cNvPr id="4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2819400"/>
            <a:ext cx="333375" cy="4476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6" grpId="0"/>
      <p:bldP spid="37" grpId="0"/>
      <p:bldP spid="38" grpId="0"/>
      <p:bldP spid="39" grpId="0"/>
      <p:bldP spid="40" grpId="0" animBg="1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6997700" cy="555625"/>
          </a:xfrm>
        </p:spPr>
        <p:txBody>
          <a:bodyPr/>
          <a:lstStyle/>
          <a:p>
            <a:r>
              <a:rPr lang="en-US" dirty="0"/>
              <a:t>Power proportionality</a:t>
            </a:r>
            <a:endParaRPr lang="en-US" dirty="0" smtClean="0"/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5029200" y="3733800"/>
            <a:ext cx="2818606" cy="79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16200000" flipV="1">
            <a:off x="3870560" y="2575160"/>
            <a:ext cx="2294786" cy="2249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41"/>
          <p:cNvSpPr txBox="1">
            <a:spLocks noChangeArrowheads="1"/>
          </p:cNvSpPr>
          <p:nvPr/>
        </p:nvSpPr>
        <p:spPr bwMode="auto">
          <a:xfrm>
            <a:off x="4267200" y="3733800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AU" sz="1800" b="1" dirty="0" smtClean="0"/>
              <a:t>Load</a:t>
            </a:r>
            <a:endParaRPr lang="en-AU" sz="1800" b="1" dirty="0"/>
          </a:p>
        </p:txBody>
      </p:sp>
      <p:sp>
        <p:nvSpPr>
          <p:cNvPr id="27" name="TextBox 41"/>
          <p:cNvSpPr txBox="1">
            <a:spLocks noChangeArrowheads="1"/>
          </p:cNvSpPr>
          <p:nvPr/>
        </p:nvSpPr>
        <p:spPr bwMode="auto">
          <a:xfrm rot="16200000">
            <a:off x="4362580" y="1563541"/>
            <a:ext cx="7707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AU" sz="1800" b="1" dirty="0" smtClean="0"/>
              <a:t>Power</a:t>
            </a:r>
            <a:endParaRPr lang="en-AU" sz="1800" b="1" dirty="0"/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5029200" y="1591414"/>
            <a:ext cx="2795318" cy="214238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41"/>
          <p:cNvSpPr txBox="1">
            <a:spLocks noChangeArrowheads="1"/>
          </p:cNvSpPr>
          <p:nvPr/>
        </p:nvSpPr>
        <p:spPr bwMode="auto">
          <a:xfrm rot="19361658">
            <a:off x="4616633" y="2716799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solidFill>
                  <a:srgbClr val="FF0000"/>
                </a:solidFill>
              </a:rPr>
              <a:t>ideal</a:t>
            </a:r>
            <a:endParaRPr lang="en-AU" sz="1800" b="1" dirty="0">
              <a:solidFill>
                <a:srgbClr val="FF0000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 flipV="1">
            <a:off x="5005118" y="1591414"/>
            <a:ext cx="2743200" cy="990600"/>
          </a:xfrm>
          <a:prstGeom prst="line">
            <a:avLst/>
          </a:prstGeom>
          <a:noFill/>
          <a:ln w="25400" cap="flat" cmpd="sng" algn="ctr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41"/>
          <p:cNvSpPr txBox="1">
            <a:spLocks noChangeArrowheads="1"/>
          </p:cNvSpPr>
          <p:nvPr/>
        </p:nvSpPr>
        <p:spPr bwMode="auto">
          <a:xfrm rot="20433774">
            <a:off x="4296280" y="1614006"/>
            <a:ext cx="3810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1800" b="1" dirty="0" smtClean="0">
                <a:solidFill>
                  <a:srgbClr val="3333FF"/>
                </a:solidFill>
              </a:rPr>
              <a:t>reality</a:t>
            </a:r>
            <a:endParaRPr lang="en-AU" sz="1800" b="1" dirty="0">
              <a:solidFill>
                <a:srgbClr val="3333FF"/>
              </a:solidFill>
            </a:endParaRPr>
          </a:p>
        </p:txBody>
      </p:sp>
      <p:sp>
        <p:nvSpPr>
          <p:cNvPr id="33" name="TextBox 41"/>
          <p:cNvSpPr txBox="1">
            <a:spLocks noChangeArrowheads="1"/>
          </p:cNvSpPr>
          <p:nvPr/>
        </p:nvSpPr>
        <p:spPr bwMode="auto">
          <a:xfrm>
            <a:off x="3962400" y="2514600"/>
            <a:ext cx="32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2000" b="1" dirty="0" smtClean="0">
                <a:solidFill>
                  <a:srgbClr val="3333FF"/>
                </a:solidFill>
              </a:rPr>
              <a:t>60% </a:t>
            </a:r>
            <a:r>
              <a:rPr lang="en-AU" sz="1800" b="1" dirty="0" smtClean="0">
                <a:solidFill>
                  <a:srgbClr val="3333FF"/>
                </a:solidFill>
              </a:rPr>
              <a:t>peak</a:t>
            </a:r>
            <a:endParaRPr lang="en-AU" sz="1800" b="1" dirty="0">
              <a:solidFill>
                <a:srgbClr val="3333FF"/>
              </a:solidFill>
            </a:endParaRPr>
          </a:p>
        </p:txBody>
      </p:sp>
      <p:sp>
        <p:nvSpPr>
          <p:cNvPr id="34" name="TextBox 41"/>
          <p:cNvSpPr txBox="1">
            <a:spLocks noChangeArrowheads="1"/>
          </p:cNvSpPr>
          <p:nvPr/>
        </p:nvSpPr>
        <p:spPr bwMode="auto">
          <a:xfrm>
            <a:off x="4495800" y="365760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2000" b="1" dirty="0" smtClean="0"/>
              <a:t>single server</a:t>
            </a:r>
            <a:r>
              <a:rPr lang="en-AU" sz="2000" b="1" baseline="30000" dirty="0" smtClean="0"/>
              <a:t>(1)</a:t>
            </a:r>
            <a:r>
              <a:rPr lang="en-AU" sz="2000" b="1" dirty="0" smtClean="0"/>
              <a:t> </a:t>
            </a:r>
            <a:endParaRPr lang="en-AU" b="1" dirty="0"/>
          </a:p>
        </p:txBody>
      </p:sp>
      <p:sp>
        <p:nvSpPr>
          <p:cNvPr id="36" name="TextBox 41"/>
          <p:cNvSpPr txBox="1">
            <a:spLocks noChangeArrowheads="1"/>
          </p:cNvSpPr>
          <p:nvPr/>
        </p:nvSpPr>
        <p:spPr bwMode="auto">
          <a:xfrm>
            <a:off x="1524000" y="5943600"/>
            <a:ext cx="5867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AU" sz="1400" b="1" dirty="0"/>
              <a:t>(</a:t>
            </a:r>
            <a:r>
              <a:rPr lang="en-AU" sz="1200" b="1" dirty="0"/>
              <a:t>1) </a:t>
            </a:r>
            <a:r>
              <a:rPr lang="en-AU" sz="1200" b="1" dirty="0" smtClean="0"/>
              <a:t> </a:t>
            </a:r>
            <a:r>
              <a:rPr lang="en-US" sz="1200" dirty="0" err="1" smtClean="0"/>
              <a:t>Bassoro</a:t>
            </a:r>
            <a:r>
              <a:rPr lang="en-US" sz="1200" dirty="0" smtClean="0"/>
              <a:t>, “The case for energy proportional”, 2007.</a:t>
            </a:r>
            <a:endParaRPr lang="en-AU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44958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idle server 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~ 60% peak power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19400" y="4572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turn off 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idle servers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38800" y="4419600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challenges: 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 switching cost 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(setup, wear-and-tear), performance impacts ?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2439988" y="4876800"/>
            <a:ext cx="531812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 bwMode="auto">
          <a:xfrm>
            <a:off x="5105400" y="4876800"/>
            <a:ext cx="455612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6081" name="Chart 11"/>
          <p:cNvGraphicFramePr>
            <a:graphicFrameLocks/>
          </p:cNvGraphicFramePr>
          <p:nvPr/>
        </p:nvGraphicFramePr>
        <p:xfrm>
          <a:off x="457200" y="1524000"/>
          <a:ext cx="3962400" cy="2311400"/>
        </p:xfrm>
        <a:graphic>
          <a:graphicData uri="http://schemas.openxmlformats.org/presentationml/2006/ole">
            <p:oleObj spid="_x0000_s46081" r:id="rId4" imgW="3962743" imgH="2310584" progId="Excel.Sheet.8">
              <p:embed/>
            </p:oleObj>
          </a:graphicData>
        </a:graphic>
      </p:graphicFrame>
      <p:sp>
        <p:nvSpPr>
          <p:cNvPr id="49" name="TextBox 41"/>
          <p:cNvSpPr txBox="1">
            <a:spLocks noChangeArrowheads="1"/>
          </p:cNvSpPr>
          <p:nvPr/>
        </p:nvSpPr>
        <p:spPr bwMode="auto">
          <a:xfrm>
            <a:off x="762000" y="3733800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AU" sz="2000" b="1" dirty="0" smtClean="0"/>
              <a:t>Swinburne Supercomputer</a:t>
            </a:r>
            <a:endParaRPr lang="en-AU" b="1" dirty="0"/>
          </a:p>
        </p:txBody>
      </p:sp>
    </p:spTree>
    <p:extLst>
      <p:ext uri="{BB962C8B-B14F-4D97-AF65-F5344CB8AC3E}">
        <p14:creationId xmlns="" xmlns:p14="http://schemas.microsoft.com/office/powerpoint/2010/main" val="36185469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9" grpId="0"/>
      <p:bldP spid="32" grpId="0"/>
      <p:bldP spid="33" grpId="0"/>
      <p:bldP spid="34" grpId="0"/>
      <p:bldP spid="36" grpId="0"/>
      <p:bldP spid="22" grpId="0"/>
      <p:bldP spid="24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 energy saving framework</a:t>
            </a:r>
            <a:endParaRPr lang="en-AU" dirty="0"/>
          </a:p>
        </p:txBody>
      </p:sp>
      <p:sp>
        <p:nvSpPr>
          <p:cNvPr id="4" name="Right Arrow 3"/>
          <p:cNvSpPr/>
          <p:nvPr/>
        </p:nvSpPr>
        <p:spPr bwMode="auto">
          <a:xfrm rot="1671780">
            <a:off x="2101518" y="2230274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048000" y="1981200"/>
            <a:ext cx="2286000" cy="22098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137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76600" y="2743200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system congestion</a:t>
            </a:r>
          </a:p>
          <a:p>
            <a:pPr algn="ctr"/>
            <a:r>
              <a:rPr lang="en-AU" sz="2000" dirty="0" smtClean="0">
                <a:latin typeface="Comic Sans MS" pitchFamily="66" charset="0"/>
              </a:rPr>
              <a:t>model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5562600" y="2819400"/>
            <a:ext cx="762000" cy="4572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number of active servers </a:t>
            </a:r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needed 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4800" y="2286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historical implications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600" y="3048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ongoing</a:t>
            </a:r>
          </a:p>
          <a:p>
            <a:pPr algn="ctr"/>
            <a:r>
              <a:rPr lang="en-AU" sz="1800" dirty="0" smtClean="0">
                <a:latin typeface="Comic Sans MS" pitchFamily="66" charset="0"/>
              </a:rPr>
              <a:t>system states ?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62000" y="1524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arrival characteristics 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3400" y="3886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job elapsed times 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5405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atin typeface="+mn-lt"/>
              </a:rPr>
              <a:t>min  ( </a:t>
            </a:r>
            <a:r>
              <a:rPr lang="en-AU" dirty="0" smtClean="0">
                <a:latin typeface="+mn-lt"/>
              </a:rPr>
              <a:t>                                                                </a:t>
            </a:r>
            <a:r>
              <a:rPr lang="en-AU" b="1" dirty="0" smtClean="0">
                <a:latin typeface="+mn-lt"/>
              </a:rPr>
              <a:t>)</a:t>
            </a:r>
            <a:endParaRPr lang="en-AU" sz="1600" b="1" dirty="0" smtClean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19050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endParaRPr lang="en-US" sz="20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4800600" y="52578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performance penalty</a:t>
            </a:r>
            <a:endParaRPr lang="en-US" sz="2000" b="1" kern="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35052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switching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242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+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1981200" y="2819400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19939380">
            <a:off x="2104632" y="3384756"/>
            <a:ext cx="784864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16200000">
            <a:off x="3855961" y="4373641"/>
            <a:ext cx="6096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0400" y="4953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latin typeface="Comic Sans MS" pitchFamily="66" charset="0"/>
              </a:rPr>
              <a:t>Objective: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9" grpId="0" animBg="1"/>
      <p:bldP spid="15" grpId="0"/>
      <p:bldP spid="33" grpId="0"/>
      <p:bldP spid="34" grpId="0"/>
      <p:bldP spid="35" grpId="0"/>
      <p:bldP spid="43" grpId="0"/>
      <p:bldP spid="25" grpId="0"/>
      <p:bldP spid="26" grpId="0"/>
      <p:bldP spid="28" grpId="0"/>
      <p:bldP spid="29" grpId="0"/>
      <p:bldP spid="30" grpId="0"/>
      <p:bldP spid="31" grpId="0"/>
      <p:bldP spid="20" grpId="0" animBg="1"/>
      <p:bldP spid="21" grpId="0" animBg="1"/>
      <p:bldP spid="22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Congestion model</a:t>
            </a:r>
            <a:endParaRPr lang="en-AU" dirty="0"/>
          </a:p>
        </p:txBody>
      </p:sp>
      <p:sp>
        <p:nvSpPr>
          <p:cNvPr id="4" name="Right Arrow 3"/>
          <p:cNvSpPr/>
          <p:nvPr/>
        </p:nvSpPr>
        <p:spPr bwMode="auto">
          <a:xfrm rot="1671780">
            <a:off x="2101518" y="2230274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048000" y="1981200"/>
            <a:ext cx="2286000" cy="22098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137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FRAMEWORK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5562600" y="2819400"/>
            <a:ext cx="762000" cy="457200"/>
          </a:xfrm>
          <a:prstGeom prst="rightArrow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number of active servers needed 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4800" y="2286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historical implications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600" y="3048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ongoing</a:t>
            </a:r>
          </a:p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system states ?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62000" y="1524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arrival characteristics 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3400" y="3886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job elapsed times 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5405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chemeClr val="bg2"/>
                </a:solidFill>
                <a:latin typeface="+mn-lt"/>
              </a:rPr>
              <a:t>min  ( </a:t>
            </a:r>
            <a:r>
              <a:rPr lang="en-AU" dirty="0" smtClean="0">
                <a:solidFill>
                  <a:schemeClr val="bg2"/>
                </a:solidFill>
                <a:latin typeface="+mn-lt"/>
              </a:rPr>
              <a:t>                                                                </a:t>
            </a:r>
            <a:r>
              <a:rPr lang="en-AU" b="1" dirty="0" smtClean="0">
                <a:solidFill>
                  <a:schemeClr val="bg2"/>
                </a:solidFill>
                <a:latin typeface="+mn-lt"/>
              </a:rPr>
              <a:t>)</a:t>
            </a:r>
            <a:endParaRPr lang="en-AU" sz="1600" b="1" dirty="0" smtClean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19050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endParaRPr lang="en-US" sz="2000" b="1" kern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4800600" y="52578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performance penalty</a:t>
            </a:r>
            <a:endParaRPr lang="en-US" sz="2000" b="1" kern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35052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switching</a:t>
            </a:r>
            <a:endParaRPr lang="en-US" sz="2000" b="1" kern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242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5410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+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1981200" y="2819400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19939380">
            <a:off x="2104632" y="3384756"/>
            <a:ext cx="784864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16200000">
            <a:off x="3855961" y="4373641"/>
            <a:ext cx="6096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0400" y="4953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solidFill>
                  <a:schemeClr val="bg2"/>
                </a:solidFill>
                <a:latin typeface="Comic Sans MS" pitchFamily="66" charset="0"/>
              </a:rPr>
              <a:t>Objective:</a:t>
            </a: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2895600"/>
            <a:ext cx="1495425" cy="428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Congestion model - </a:t>
            </a:r>
            <a:endParaRPr lang="en-AU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066800" y="1992868"/>
            <a:ext cx="152400" cy="6096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1992868"/>
            <a:ext cx="152400" cy="6096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371600" y="1992868"/>
            <a:ext cx="152400" cy="6096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524000" y="1992868"/>
            <a:ext cx="152400" cy="6096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438400" y="1992868"/>
            <a:ext cx="457200" cy="609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895600" y="1992868"/>
            <a:ext cx="457200" cy="6096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505200" y="1992868"/>
            <a:ext cx="1219200" cy="6096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990600" y="2754868"/>
            <a:ext cx="40386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Oval 22"/>
          <p:cNvSpPr/>
          <p:nvPr/>
        </p:nvSpPr>
        <p:spPr bwMode="auto">
          <a:xfrm>
            <a:off x="5257800" y="1688068"/>
            <a:ext cx="457200" cy="4572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5334000" y="1764268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+mn-lt"/>
              </a:rPr>
              <a:t>1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5257800" y="2221468"/>
            <a:ext cx="457200" cy="4572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5334000" y="2297668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+mn-lt"/>
                <a:cs typeface="Times New Roman" pitchFamily="18" charset="0"/>
              </a:rPr>
              <a:t>2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257800" y="2754868"/>
            <a:ext cx="457200" cy="4572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5334000" y="2831068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5334000" y="3212068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b="1" kern="0" dirty="0" smtClean="0">
                <a:latin typeface="+mn-lt"/>
                <a:cs typeface="Times New Roman" pitchFamily="18" charset="0"/>
              </a:rPr>
              <a:t>…</a:t>
            </a:r>
            <a:endParaRPr lang="en-US" sz="1800" b="1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457200"/>
            <a:ext cx="1619250" cy="457200"/>
          </a:xfrm>
          <a:prstGeom prst="rect">
            <a:avLst/>
          </a:prstGeom>
          <a:noFill/>
        </p:spPr>
      </p:pic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475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35668"/>
            <a:ext cx="590550" cy="447675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 bwMode="auto">
          <a:xfrm>
            <a:off x="1066800" y="1535668"/>
            <a:ext cx="281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b="1" kern="0" dirty="0" smtClean="0">
                <a:latin typeface="Times New Roman" pitchFamily="18" charset="0"/>
                <a:cs typeface="Times New Roman" pitchFamily="18" charset="0"/>
              </a:rPr>
              <a:t>batch 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Poisson, rate function</a:t>
            </a:r>
            <a:endParaRPr lang="en-US" sz="1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2831068"/>
            <a:ext cx="285750" cy="447675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 bwMode="auto">
          <a:xfrm>
            <a:off x="1371600" y="2831068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batch size distribution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221468"/>
            <a:ext cx="342900" cy="447675"/>
          </a:xfrm>
          <a:prstGeom prst="rect">
            <a:avLst/>
          </a:prstGeom>
          <a:noFill/>
        </p:spPr>
      </p:pic>
      <p:cxnSp>
        <p:nvCxnSpPr>
          <p:cNvPr id="42" name="Straight Connector 41"/>
          <p:cNvCxnSpPr/>
          <p:nvPr/>
        </p:nvCxnSpPr>
        <p:spPr bwMode="auto">
          <a:xfrm rot="10800000">
            <a:off x="5791200" y="1916668"/>
            <a:ext cx="609600" cy="3810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rot="10800000">
            <a:off x="5791200" y="2450068"/>
            <a:ext cx="5334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0800000" flipV="1">
            <a:off x="5867400" y="2602468"/>
            <a:ext cx="533400" cy="3810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8" name="TextBox 47"/>
          <p:cNvSpPr txBox="1"/>
          <p:nvPr/>
        </p:nvSpPr>
        <p:spPr bwMode="auto">
          <a:xfrm>
            <a:off x="6477000" y="2602468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c.d.f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476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96200" y="2526268"/>
            <a:ext cx="333375" cy="447675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 bwMode="auto">
          <a:xfrm>
            <a:off x="6629400" y="2221468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i.i.d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service time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 bwMode="auto">
          <a:xfrm>
            <a:off x="3276600" y="4864156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WHY                                ? 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476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876800"/>
            <a:ext cx="1495425" cy="428625"/>
          </a:xfrm>
          <a:prstGeom prst="rect">
            <a:avLst/>
          </a:prstGeom>
          <a:noFill/>
        </p:spPr>
      </p:pic>
      <p:sp>
        <p:nvSpPr>
          <p:cNvPr id="60" name="TextBox 59"/>
          <p:cNvSpPr txBox="1"/>
          <p:nvPr/>
        </p:nvSpPr>
        <p:spPr bwMode="auto">
          <a:xfrm>
            <a:off x="304800" y="3733800"/>
            <a:ext cx="41148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jobs arrive in </a:t>
            </a:r>
            <a:r>
              <a:rPr lang="en-US" sz="1800" b="1" kern="0" dirty="0" smtClean="0">
                <a:latin typeface="Times New Roman" pitchFamily="18" charset="0"/>
                <a:cs typeface="Times New Roman" pitchFamily="18" charset="0"/>
              </a:rPr>
              <a:t>“batch” 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manner, 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within seconds, from same user</a:t>
            </a:r>
            <a:endParaRPr lang="en-US" sz="1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 bwMode="auto">
          <a:xfrm>
            <a:off x="3810000" y="3733800"/>
            <a:ext cx="53340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   system mostly under-utilized, 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              using infinite server approximation  	</a:t>
            </a:r>
            <a:endParaRPr lang="en-US" sz="1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3276600" y="4419600"/>
            <a:ext cx="990600" cy="3810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rot="5400000">
            <a:off x="5334000" y="4495800"/>
            <a:ext cx="533400" cy="3810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rot="5400000" flipH="1" flipV="1">
            <a:off x="4153694" y="5447506"/>
            <a:ext cx="3810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6" name="TextBox 55"/>
          <p:cNvSpPr txBox="1"/>
          <p:nvPr/>
        </p:nvSpPr>
        <p:spPr bwMode="auto">
          <a:xfrm>
            <a:off x="2743200" y="5638800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substantial daily variations</a:t>
            </a:r>
            <a:endParaRPr lang="en-US" sz="1800" b="1" kern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60" grpId="0"/>
      <p:bldP spid="61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Discrete-time cost</a:t>
            </a: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3000" y="1066800"/>
            <a:ext cx="69342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680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143000"/>
            <a:ext cx="1476375" cy="819150"/>
          </a:xfrm>
          <a:prstGeom prst="rect">
            <a:avLst/>
          </a:prstGeom>
          <a:noFill/>
        </p:spPr>
      </p:pic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1143000"/>
            <a:ext cx="1171575" cy="800100"/>
          </a:xfrm>
          <a:prstGeom prst="rect">
            <a:avLst/>
          </a:prstGeom>
          <a:noFill/>
        </p:spPr>
      </p:pic>
      <p:cxnSp>
        <p:nvCxnSpPr>
          <p:cNvPr id="18" name="Straight Arrow Connector 17"/>
          <p:cNvCxnSpPr/>
          <p:nvPr/>
        </p:nvCxnSpPr>
        <p:spPr bwMode="auto">
          <a:xfrm>
            <a:off x="1295400" y="3562290"/>
            <a:ext cx="69342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 bwMode="auto">
          <a:xfrm>
            <a:off x="8077200" y="3638490"/>
            <a:ext cx="76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</a:rPr>
              <a:t>time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 rot="5400000">
            <a:off x="1715294" y="359959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rot="5400000">
            <a:off x="2553494" y="359959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3391694" y="359959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rot="5400000">
            <a:off x="4229894" y="359959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rot="5400000">
            <a:off x="5068094" y="359959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rot="5400000">
            <a:off x="5906294" y="3599596"/>
            <a:ext cx="228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 bwMode="auto">
          <a:xfrm>
            <a:off x="5867400" y="3657600"/>
            <a:ext cx="53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err="1" smtClean="0">
                <a:latin typeface="+mn-lt"/>
                <a:cs typeface="Times New Roman" pitchFamily="18" charset="0"/>
              </a:rPr>
              <a:t>T+t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1676400" y="3657600"/>
            <a:ext cx="30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</a:rPr>
              <a:t>t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76811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2971800"/>
            <a:ext cx="762000" cy="381000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 bwMode="auto">
          <a:xfrm>
            <a:off x="762000" y="293370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 : current running jobs</a:t>
            </a:r>
            <a:endParaRPr lang="en-US" sz="2000" kern="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 rot="10800000">
            <a:off x="1371600" y="3352800"/>
            <a:ext cx="457200" cy="20949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55" name="TextBox 54"/>
          <p:cNvSpPr txBox="1"/>
          <p:nvPr/>
        </p:nvSpPr>
        <p:spPr bwMode="auto">
          <a:xfrm>
            <a:off x="4419600" y="3657600"/>
            <a:ext cx="68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latin typeface="+mn-lt"/>
              </a:rPr>
              <a:t>t +k</a:t>
            </a:r>
            <a:endParaRPr lang="en-US" sz="20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2" name="TextBox 61"/>
          <p:cNvSpPr txBox="1"/>
          <p:nvPr/>
        </p:nvSpPr>
        <p:spPr bwMode="auto">
          <a:xfrm>
            <a:off x="2514600" y="2041469"/>
            <a:ext cx="28956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{jobs arriving </a:t>
            </a:r>
            <a:r>
              <a:rPr lang="en-US" sz="1800" b="1" kern="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t,t+k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],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  still around at 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t+k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 bwMode="auto">
          <a:xfrm>
            <a:off x="6400800" y="2057400"/>
            <a:ext cx="243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{jobs arriving </a:t>
            </a:r>
            <a:r>
              <a:rPr lang="en-US" sz="1800" b="1" kern="0" dirty="0" smtClean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 t,         still around at </a:t>
            </a:r>
            <a:r>
              <a:rPr lang="en-US" sz="1800" kern="0" dirty="0" err="1" smtClean="0">
                <a:latin typeface="Times New Roman" pitchFamily="18" charset="0"/>
                <a:cs typeface="Times New Roman" pitchFamily="18" charset="0"/>
              </a:rPr>
              <a:t>t+k</a:t>
            </a:r>
            <a:r>
              <a:rPr lang="en-US" sz="1800" kern="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18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cxnSp>
        <p:nvCxnSpPr>
          <p:cNvPr id="70" name="Straight Connector 69"/>
          <p:cNvCxnSpPr/>
          <p:nvPr/>
        </p:nvCxnSpPr>
        <p:spPr bwMode="auto">
          <a:xfrm rot="10800000">
            <a:off x="3733800" y="2743200"/>
            <a:ext cx="990600" cy="6858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flipV="1">
            <a:off x="4724400" y="2667000"/>
            <a:ext cx="1066800" cy="7620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3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100357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2286000"/>
            <a:ext cx="609600" cy="342900"/>
          </a:xfrm>
          <a:prstGeom prst="rect">
            <a:avLst/>
          </a:prstGeom>
          <a:noFill/>
        </p:spPr>
      </p:pic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100360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2286000"/>
            <a:ext cx="619125" cy="342900"/>
          </a:xfrm>
          <a:prstGeom prst="rect">
            <a:avLst/>
          </a:prstGeom>
          <a:noFill/>
        </p:spPr>
      </p:pic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8" name="TextBox 77"/>
          <p:cNvSpPr txBox="1"/>
          <p:nvPr/>
        </p:nvSpPr>
        <p:spPr bwMode="auto">
          <a:xfrm>
            <a:off x="990600" y="4552890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C(k)  =        n(k)  +       |n(k) – n(k-1)| + 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4629090"/>
            <a:ext cx="304800" cy="381000"/>
          </a:xfrm>
          <a:prstGeom prst="rect">
            <a:avLst/>
          </a:prstGeom>
          <a:noFill/>
        </p:spPr>
      </p:pic>
      <p:pic>
        <p:nvPicPr>
          <p:cNvPr id="80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4629090"/>
            <a:ext cx="304800" cy="381000"/>
          </a:xfrm>
          <a:prstGeom prst="rect">
            <a:avLst/>
          </a:prstGeom>
          <a:noFill/>
        </p:spPr>
      </p:pic>
      <p:sp>
        <p:nvSpPr>
          <p:cNvPr id="82" name="TextBox 81"/>
          <p:cNvSpPr txBox="1"/>
          <p:nvPr/>
        </p:nvSpPr>
        <p:spPr bwMode="auto">
          <a:xfrm>
            <a:off x="1371600" y="51624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(k):energy</a:t>
            </a:r>
            <a:endParaRPr lang="en-US" sz="20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 bwMode="auto">
          <a:xfrm>
            <a:off x="5257800" y="5162490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(k):performance penalty</a:t>
            </a:r>
            <a:endParaRPr lang="en-US" sz="2000" b="1" kern="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 bwMode="auto">
          <a:xfrm>
            <a:off x="3124200" y="516249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(k):switching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ight Brace 85"/>
          <p:cNvSpPr/>
          <p:nvPr/>
        </p:nvSpPr>
        <p:spPr bwMode="auto">
          <a:xfrm rot="5400000">
            <a:off x="2247900" y="4667190"/>
            <a:ext cx="304800" cy="838200"/>
          </a:xfrm>
          <a:prstGeom prst="rightBrace">
            <a:avLst/>
          </a:prstGeom>
          <a:noFill/>
          <a:ln w="1905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7" name="Right Brace 86"/>
          <p:cNvSpPr/>
          <p:nvPr/>
        </p:nvSpPr>
        <p:spPr bwMode="auto">
          <a:xfrm rot="5400000">
            <a:off x="3919091" y="4215199"/>
            <a:ext cx="315218" cy="1752600"/>
          </a:xfrm>
          <a:prstGeom prst="rightBrace">
            <a:avLst/>
          </a:prstGeom>
          <a:noFill/>
          <a:ln w="190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8" name="Right Brace 87"/>
          <p:cNvSpPr/>
          <p:nvPr/>
        </p:nvSpPr>
        <p:spPr bwMode="auto">
          <a:xfrm rot="5400000">
            <a:off x="6667500" y="3534608"/>
            <a:ext cx="304800" cy="3124200"/>
          </a:xfrm>
          <a:prstGeom prst="rightBrace">
            <a:avLst/>
          </a:prstGeom>
          <a:noFill/>
          <a:ln w="19050" cap="flat" cmpd="sng" algn="ctr">
            <a:solidFill>
              <a:srgbClr val="00A47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03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100364" name="Picture 1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4639508"/>
            <a:ext cx="2990850" cy="323850"/>
          </a:xfrm>
          <a:prstGeom prst="rect">
            <a:avLst/>
          </a:prstGeom>
          <a:noFill/>
        </p:spPr>
      </p:pic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2" grpId="0"/>
      <p:bldP spid="33" grpId="0"/>
      <p:bldP spid="39" grpId="0"/>
      <p:bldP spid="55" grpId="0"/>
      <p:bldP spid="62" grpId="0"/>
      <p:bldP spid="64" grpId="0"/>
      <p:bldP spid="78" grpId="0"/>
      <p:bldP spid="82" grpId="0"/>
      <p:bldP spid="83" grpId="0"/>
      <p:bldP spid="85" grpId="0"/>
      <p:bldP spid="86" grpId="0" animBg="1"/>
      <p:bldP spid="87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Optimization formulation</a:t>
            </a:r>
            <a:endParaRPr lang="en-US" dirty="0" smtClean="0"/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7683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91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68" name="TextBox 67"/>
          <p:cNvSpPr txBox="1"/>
          <p:nvPr/>
        </p:nvSpPr>
        <p:spPr bwMode="auto">
          <a:xfrm>
            <a:off x="1066800" y="1143000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C(k)  =        n(k)  +       |n(k) – n(k-1)|+ </a:t>
            </a:r>
            <a:endParaRPr lang="en-US" sz="2000" b="1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219200"/>
            <a:ext cx="304800" cy="381000"/>
          </a:xfrm>
          <a:prstGeom prst="rect">
            <a:avLst/>
          </a:prstGeom>
          <a:noFill/>
        </p:spPr>
      </p:pic>
      <p:pic>
        <p:nvPicPr>
          <p:cNvPr id="75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1219200"/>
            <a:ext cx="304800" cy="381000"/>
          </a:xfrm>
          <a:prstGeom prst="rect">
            <a:avLst/>
          </a:prstGeom>
          <a:noFill/>
        </p:spPr>
      </p:pic>
      <p:sp>
        <p:nvSpPr>
          <p:cNvPr id="83" name="TextBox 82"/>
          <p:cNvSpPr txBox="1"/>
          <p:nvPr/>
        </p:nvSpPr>
        <p:spPr bwMode="auto">
          <a:xfrm>
            <a:off x="1447800" y="175260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(k):energy</a:t>
            </a:r>
            <a:endParaRPr lang="en-US" sz="20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 bwMode="auto">
          <a:xfrm>
            <a:off x="5334000" y="1752600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kern="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(k):performance penalty</a:t>
            </a:r>
            <a:endParaRPr lang="en-US" sz="2000" b="1" kern="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 bwMode="auto">
          <a:xfrm>
            <a:off x="3200400" y="175260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kern="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(k):switching</a:t>
            </a:r>
            <a:endParaRPr lang="en-US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ight Brace 85"/>
          <p:cNvSpPr/>
          <p:nvPr/>
        </p:nvSpPr>
        <p:spPr bwMode="auto">
          <a:xfrm rot="5400000">
            <a:off x="2324100" y="1257300"/>
            <a:ext cx="304800" cy="838200"/>
          </a:xfrm>
          <a:prstGeom prst="rightBrace">
            <a:avLst/>
          </a:prstGeom>
          <a:noFill/>
          <a:ln w="1905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7" name="Right Brace 86"/>
          <p:cNvSpPr/>
          <p:nvPr/>
        </p:nvSpPr>
        <p:spPr bwMode="auto">
          <a:xfrm rot="5400000">
            <a:off x="3995291" y="805309"/>
            <a:ext cx="315218" cy="1752600"/>
          </a:xfrm>
          <a:prstGeom prst="rightBrace">
            <a:avLst/>
          </a:prstGeom>
          <a:noFill/>
          <a:ln w="190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8" name="Right Brace 87"/>
          <p:cNvSpPr/>
          <p:nvPr/>
        </p:nvSpPr>
        <p:spPr bwMode="auto">
          <a:xfrm rot="5400000">
            <a:off x="6700391" y="233809"/>
            <a:ext cx="239018" cy="2971800"/>
          </a:xfrm>
          <a:prstGeom prst="rightBrace">
            <a:avLst/>
          </a:prstGeom>
          <a:noFill/>
          <a:ln w="19050" cap="flat" cmpd="sng" algn="ctr">
            <a:solidFill>
              <a:srgbClr val="00A47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9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229618"/>
            <a:ext cx="2990850" cy="323850"/>
          </a:xfrm>
          <a:prstGeom prst="rect">
            <a:avLst/>
          </a:prstGeom>
          <a:noFill/>
        </p:spPr>
      </p:pic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92" name="TextBox 91"/>
          <p:cNvSpPr txBox="1"/>
          <p:nvPr/>
        </p:nvSpPr>
        <p:spPr bwMode="auto">
          <a:xfrm>
            <a:off x="4267200" y="3581400"/>
            <a:ext cx="60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b="1" kern="0" dirty="0" smtClean="0">
                <a:latin typeface="Times New Roman" pitchFamily="18" charset="0"/>
                <a:cs typeface="Times New Roman" pitchFamily="18" charset="0"/>
              </a:rPr>
              <a:t>(*)</a:t>
            </a:r>
            <a:endParaRPr lang="en-US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334000" y="2667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solving (*): load estimation </a:t>
            </a:r>
          </a:p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in far future.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5257800" y="44196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6"/>
                </a:solidFill>
                <a:latin typeface="Comic Sans MS" pitchFamily="66" charset="0"/>
              </a:rPr>
              <a:t>the system can feedback the ACTUAL load U(s) for s &lt; k</a:t>
            </a:r>
          </a:p>
        </p:txBody>
      </p:sp>
      <p:cxnSp>
        <p:nvCxnSpPr>
          <p:cNvPr id="98" name="Straight Connector 97"/>
          <p:cNvCxnSpPr/>
          <p:nvPr/>
        </p:nvCxnSpPr>
        <p:spPr bwMode="auto">
          <a:xfrm flipV="1">
            <a:off x="4800600" y="3200400"/>
            <a:ext cx="685800" cy="4572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 rot="16200000" flipH="1">
            <a:off x="4800600" y="4038600"/>
            <a:ext cx="533400" cy="53340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3352800"/>
            <a:ext cx="2771775" cy="10477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3581400" y="2895600"/>
            <a:ext cx="1981200" cy="762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Model Predictive Control framework</a:t>
            </a:r>
            <a:endParaRPr lang="en-AU" dirty="0"/>
          </a:p>
        </p:txBody>
      </p:sp>
      <p:sp>
        <p:nvSpPr>
          <p:cNvPr id="4" name="Right Arrow 3"/>
          <p:cNvSpPr/>
          <p:nvPr/>
        </p:nvSpPr>
        <p:spPr bwMode="auto">
          <a:xfrm rot="1671780">
            <a:off x="2482518" y="2230274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429000" y="1981200"/>
            <a:ext cx="2286000" cy="22098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3716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CONTROL FRAMEWORK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5791200" y="2819400"/>
            <a:ext cx="762000" cy="457200"/>
          </a:xfrm>
          <a:prstGeom prst="rightArrow">
            <a:avLst/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5" name="TextBox 14"/>
          <p:cNvSpPr txBox="1"/>
          <p:nvPr/>
        </p:nvSpPr>
        <p:spPr>
          <a:xfrm>
            <a:off x="6400800" y="2667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number of active servers needed 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8600" y="2133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historical implications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600" y="3048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ongoing</a:t>
            </a:r>
          </a:p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system states ?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66800" y="1143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Comic Sans MS" pitchFamily="66" charset="0"/>
              </a:rPr>
              <a:t>arrival characteristics 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4400" y="3886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job elapsed times 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52600" y="5405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chemeClr val="bg2"/>
                </a:solidFill>
                <a:latin typeface="+mn-lt"/>
              </a:rPr>
              <a:t>min  ( </a:t>
            </a:r>
            <a:r>
              <a:rPr lang="en-AU" dirty="0" smtClean="0">
                <a:solidFill>
                  <a:schemeClr val="bg2"/>
                </a:solidFill>
                <a:latin typeface="+mn-lt"/>
              </a:rPr>
              <a:t>                                                                </a:t>
            </a:r>
            <a:r>
              <a:rPr lang="en-AU" b="1" dirty="0" smtClean="0">
                <a:solidFill>
                  <a:schemeClr val="bg2"/>
                </a:solidFill>
                <a:latin typeface="+mn-lt"/>
              </a:rPr>
              <a:t>)</a:t>
            </a:r>
            <a:endParaRPr lang="en-AU" sz="1600" b="1" dirty="0" smtClean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22860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endParaRPr lang="en-US" sz="2000" b="1" kern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5181600" y="52578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performance penalty</a:t>
            </a:r>
            <a:endParaRPr lang="en-US" sz="2000" b="1" kern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3886200" y="5405735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000" b="1" kern="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switching</a:t>
            </a:r>
            <a:endParaRPr lang="en-US" sz="2000" b="1" kern="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052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81600" y="540573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bg2"/>
                </a:solidFill>
                <a:latin typeface="Comic Sans MS" pitchFamily="66" charset="0"/>
              </a:rPr>
              <a:t>+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2362200" y="2819400"/>
            <a:ext cx="8382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19939380">
            <a:off x="2485632" y="3384756"/>
            <a:ext cx="784864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16200000">
            <a:off x="4236961" y="4373641"/>
            <a:ext cx="609600" cy="396717"/>
          </a:xfrm>
          <a:prstGeom prst="rightArrow">
            <a:avLst>
              <a:gd name="adj1" fmla="val 50000"/>
              <a:gd name="adj2" fmla="val 38242"/>
            </a:avLst>
          </a:prstGeom>
          <a:noFill/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81400" y="49530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solidFill>
                  <a:schemeClr val="bg2"/>
                </a:solidFill>
                <a:latin typeface="Comic Sans MS" pitchFamily="66" charset="0"/>
              </a:rPr>
              <a:t>Objective:</a:t>
            </a:r>
          </a:p>
        </p:txBody>
      </p:sp>
      <p:pic>
        <p:nvPicPr>
          <p:cNvPr id="2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3048000"/>
            <a:ext cx="1495425" cy="428625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3581400" y="2286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chemeClr val="accent2"/>
                </a:solidFill>
                <a:latin typeface="Comic Sans MS" pitchFamily="66" charset="0"/>
              </a:rPr>
              <a:t>MPC</a:t>
            </a:r>
          </a:p>
        </p:txBody>
      </p:sp>
      <p:pic>
        <p:nvPicPr>
          <p:cNvPr id="38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1752600"/>
            <a:ext cx="590550" cy="447675"/>
          </a:xfrm>
          <a:prstGeom prst="rect">
            <a:avLst/>
          </a:prstGeom>
          <a:noFill/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752725"/>
            <a:ext cx="285750" cy="447675"/>
          </a:xfrm>
          <a:prstGeom prst="rect">
            <a:avLst/>
          </a:prstGeom>
          <a:noFill/>
        </p:spPr>
      </p:pic>
      <p:pic>
        <p:nvPicPr>
          <p:cNvPr id="40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2752725"/>
            <a:ext cx="333375" cy="4476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E2CA"/>
      </a:accent5>
      <a:accent6>
        <a:srgbClr val="E70000"/>
      </a:accent6>
      <a:hlink>
        <a:srgbClr val="5F5F5F"/>
      </a:hlink>
      <a:folHlink>
        <a:srgbClr val="B2B2B2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20416</TotalTime>
  <Words>1131</Words>
  <Application>Microsoft Office PowerPoint</Application>
  <PresentationFormat>On-screen Show (4:3)</PresentationFormat>
  <Paragraphs>326</Paragraphs>
  <Slides>25</Slides>
  <Notes>14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Microsoft Office Excel 97-2003 Worksheet</vt:lpstr>
      <vt:lpstr>Modelling a supercomputer with the                 model</vt:lpstr>
      <vt:lpstr>Supercomputer clusters</vt:lpstr>
      <vt:lpstr>Power proportionality</vt:lpstr>
      <vt:lpstr>An energy saving framework</vt:lpstr>
      <vt:lpstr>Congestion model</vt:lpstr>
      <vt:lpstr>Congestion model - </vt:lpstr>
      <vt:lpstr>Discrete-time cost</vt:lpstr>
      <vt:lpstr>Optimization formulation</vt:lpstr>
      <vt:lpstr>A Model Predictive Control framework</vt:lpstr>
      <vt:lpstr>Model Predictive Control execution</vt:lpstr>
      <vt:lpstr>Solving the optimization problem</vt:lpstr>
      <vt:lpstr>X(k): new arrivals</vt:lpstr>
      <vt:lpstr>U(k): existing jobs</vt:lpstr>
      <vt:lpstr>Summary of analytical framework</vt:lpstr>
      <vt:lpstr>Numerical evaluation</vt:lpstr>
      <vt:lpstr>Scheme 1: All up (no turn off)</vt:lpstr>
      <vt:lpstr>Scheme 2: twait heuristic </vt:lpstr>
      <vt:lpstr>Scheme 3: predictive control</vt:lpstr>
      <vt:lpstr>S.3: rate function</vt:lpstr>
      <vt:lpstr>S.3: service time      &amp; batch size</vt:lpstr>
      <vt:lpstr>S.3: cost performance</vt:lpstr>
      <vt:lpstr>Cost performance: all schemes </vt:lpstr>
      <vt:lpstr>Remarks and considerations</vt:lpstr>
      <vt:lpstr>Thank you</vt:lpstr>
      <vt:lpstr>The objective cost</vt:lpstr>
    </vt:vector>
  </TitlesOfParts>
  <Company>Swinburne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Swinburne Marketing Strategy</dc:title>
  <dc:creator>Swinburne University</dc:creator>
  <cp:lastModifiedBy>Tuan</cp:lastModifiedBy>
  <cp:revision>2473</cp:revision>
  <cp:lastPrinted>1999-08-10T01:39:12Z</cp:lastPrinted>
  <dcterms:created xsi:type="dcterms:W3CDTF">1999-08-10T04:13:56Z</dcterms:created>
  <dcterms:modified xsi:type="dcterms:W3CDTF">2013-07-09T21:40:53Z</dcterms:modified>
</cp:coreProperties>
</file>