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6" r:id="rId2"/>
    <p:sldMasterId id="2147483665" r:id="rId3"/>
    <p:sldMasterId id="2147483675" r:id="rId4"/>
    <p:sldMasterId id="2147483678" r:id="rId5"/>
    <p:sldMasterId id="2147483677" r:id="rId6"/>
    <p:sldMasterId id="2147483679" r:id="rId7"/>
    <p:sldMasterId id="2147483670" r:id="rId8"/>
    <p:sldMasterId id="2147483673" r:id="rId9"/>
    <p:sldMasterId id="2147483671" r:id="rId10"/>
    <p:sldMasterId id="2147483674" r:id="rId11"/>
    <p:sldMasterId id="2147483664" r:id="rId12"/>
    <p:sldMasterId id="2147488828" r:id="rId13"/>
  </p:sldMasterIdLst>
  <p:notesMasterIdLst>
    <p:notesMasterId r:id="rId50"/>
  </p:notesMasterIdLst>
  <p:handoutMasterIdLst>
    <p:handoutMasterId r:id="rId51"/>
  </p:handoutMasterIdLst>
  <p:sldIdLst>
    <p:sldId id="706" r:id="rId14"/>
    <p:sldId id="779" r:id="rId15"/>
    <p:sldId id="575" r:id="rId16"/>
    <p:sldId id="755" r:id="rId17"/>
    <p:sldId id="736" r:id="rId18"/>
    <p:sldId id="737" r:id="rId19"/>
    <p:sldId id="758" r:id="rId20"/>
    <p:sldId id="759" r:id="rId21"/>
    <p:sldId id="786" r:id="rId22"/>
    <p:sldId id="732" r:id="rId23"/>
    <p:sldId id="801" r:id="rId24"/>
    <p:sldId id="800" r:id="rId25"/>
    <p:sldId id="806" r:id="rId26"/>
    <p:sldId id="763" r:id="rId27"/>
    <p:sldId id="790" r:id="rId28"/>
    <p:sldId id="791" r:id="rId29"/>
    <p:sldId id="764" r:id="rId30"/>
    <p:sldId id="745" r:id="rId31"/>
    <p:sldId id="766" r:id="rId32"/>
    <p:sldId id="772" r:id="rId33"/>
    <p:sldId id="747" r:id="rId34"/>
    <p:sldId id="765" r:id="rId35"/>
    <p:sldId id="743" r:id="rId36"/>
    <p:sldId id="744" r:id="rId37"/>
    <p:sldId id="628" r:id="rId38"/>
    <p:sldId id="622" r:id="rId39"/>
    <p:sldId id="792" r:id="rId40"/>
    <p:sldId id="776" r:id="rId41"/>
    <p:sldId id="773" r:id="rId42"/>
    <p:sldId id="751" r:id="rId43"/>
    <p:sldId id="775" r:id="rId44"/>
    <p:sldId id="774" r:id="rId45"/>
    <p:sldId id="753" r:id="rId46"/>
    <p:sldId id="769" r:id="rId47"/>
    <p:sldId id="770" r:id="rId48"/>
    <p:sldId id="771" r:id="rId49"/>
  </p:sldIdLst>
  <p:sldSz cx="9144000" cy="6858000" type="screen4x3"/>
  <p:notesSz cx="7315200" cy="9601200"/>
  <p:embeddedFontLst>
    <p:embeddedFont>
      <p:font typeface="Comic Sans MS" pitchFamily="66" charset="0"/>
      <p:regular r:id="rId52"/>
      <p:bold r:id="rId53"/>
    </p:embeddedFont>
    <p:embeddedFont>
      <p:font typeface="Gill Sans Ultra Bold Condensed" pitchFamily="34" charset="0"/>
      <p:regular r:id="rId54"/>
    </p:embeddedFont>
    <p:embeddedFont>
      <p:font typeface="MisterEarl BT"/>
      <p:regular r:id="rId55"/>
    </p:embeddedFont>
    <p:embeddedFont>
      <p:font typeface="Century Gothic" pitchFamily="34" charset="0"/>
      <p:regular r:id="rId56"/>
      <p:bold r:id="rId57"/>
      <p:italic r:id="rId58"/>
      <p:boldItalic r:id="rId59"/>
    </p:embeddedFon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Times" pitchFamily="18" charset="0"/>
      <p:regular r:id="rId64"/>
      <p:bold r:id="rId65"/>
      <p:italic r:id="rId66"/>
      <p:boldItalic r:id="rId67"/>
    </p:embeddedFont>
    <p:embeddedFont>
      <p:font typeface="Cambria Math" pitchFamily="18" charset="0"/>
      <p:regular r:id="rId6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9EAFD"/>
    <a:srgbClr val="BEFF0D"/>
    <a:srgbClr val="000000"/>
    <a:srgbClr val="336699"/>
    <a:srgbClr val="62B0FF"/>
    <a:srgbClr val="CCCCFF"/>
    <a:srgbClr val="FFD261"/>
    <a:srgbClr val="FFE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4" autoAdjust="0"/>
    <p:restoredTop sz="95541" autoAdjust="0"/>
  </p:normalViewPr>
  <p:slideViewPr>
    <p:cSldViewPr>
      <p:cViewPr varScale="1">
        <p:scale>
          <a:sx n="81" d="100"/>
          <a:sy n="81" d="100"/>
        </p:scale>
        <p:origin x="-564" y="-84"/>
      </p:cViewPr>
      <p:guideLst>
        <p:guide orient="horz" pos="1623"/>
        <p:guide pos="2888"/>
      </p:guideLst>
    </p:cSldViewPr>
  </p:slideViewPr>
  <p:outlineViewPr>
    <p:cViewPr>
      <p:scale>
        <a:sx n="33" d="100"/>
        <a:sy n="33" d="100"/>
      </p:scale>
      <p:origin x="0" y="48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2"/>
    </p:cViewPr>
  </p:sorterViewPr>
  <p:notesViewPr>
    <p:cSldViewPr>
      <p:cViewPr varScale="1">
        <p:scale>
          <a:sx n="75" d="100"/>
          <a:sy n="75" d="100"/>
        </p:scale>
        <p:origin x="-612" y="-90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011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918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011" y="9118918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D86407-0CA9-42F5-9435-547FBC892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27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8-09-24T00:58:58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43-2 10,'0'0'23,"0"0"1,0 0-12,0 0-3,-43 0-1,43 0-6,0 0-2,0 0-3,0 0-4,0 0-2,0 0-2,0 0-3,0 0-7,0 0 0</inkml:trace>
  <inkml:trace contextRef="#ctx0" brushRef="#br0" timeOffset="547">41-2 5,'0'0'17,"0"0"-1,0 0-11,0 0-3,0 0-3,0 0-3,0 0-3,0 0 0,0 0-6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011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918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011" y="9118918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7C9889-48AC-474F-8975-C418E22D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nkinghub.elsevier.com/retrieve/pii/S037722170300629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inghub.elsevier.com/retrieve/pii/S037722170300629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inghub.elsevier.com/retrieve/pii/S0377221703006295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inghub.elsevier.com/retrieve/pii/S037722170300629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Feedback:</a:t>
            </a:r>
          </a:p>
          <a:p>
            <a:pPr>
              <a:buFontTx/>
              <a:buChar char="-"/>
            </a:pPr>
            <a:r>
              <a:rPr lang="en-US" smtClean="0"/>
              <a:t>Possible to adapt  s_n  on slow timescale to get good performance for all  rho?</a:t>
            </a:r>
          </a:p>
          <a:p>
            <a:pPr>
              <a:buFontTx/>
              <a:buChar char="-"/>
            </a:pPr>
            <a:r>
              <a:rPr lang="en-US" smtClean="0"/>
              <a:t>Does “speed \propto n” show that we’re studying the wrong metric?</a:t>
            </a:r>
          </a:p>
          <a:p>
            <a:pPr>
              <a:buFontTx/>
              <a:buChar char="-"/>
            </a:pPr>
            <a:r>
              <a:rPr lang="en-US" smtClean="0"/>
              <a:t>Speed scaling for *same chip*, or for architecture?</a:t>
            </a:r>
          </a:p>
          <a:p>
            <a:pPr>
              <a:buFontTx/>
              <a:buChar char="-"/>
            </a:pPr>
            <a:r>
              <a:rPr lang="en-US" smtClean="0"/>
              <a:t>Consider maximum speed?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06DAB-6BDB-4881-8532-53EC62E0F25A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>
                <a:hlinkClick r:id="rId3"/>
              </a:rPr>
              <a:t>Optimal control of a dual service rate M/M/1 production-inventory model</a:t>
            </a:r>
            <a:endParaRPr lang="en-AU" b="1" dirty="0" smtClean="0"/>
          </a:p>
          <a:p>
            <a:r>
              <a:rPr lang="en-AU" dirty="0" smtClean="0"/>
              <a:t>JR Bradley - European Journal of Operational Research, 2005 - Elsevier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AE192-1013-4F8A-BA3E-C9EEF8DF62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>
                <a:hlinkClick r:id="rId3"/>
              </a:rPr>
              <a:t>Optimal control of a dual service rate M/M/1 production-inventory model</a:t>
            </a:r>
            <a:endParaRPr lang="en-AU" b="1" dirty="0" smtClean="0"/>
          </a:p>
          <a:p>
            <a:r>
              <a:rPr lang="en-AU" dirty="0" smtClean="0"/>
              <a:t>JR Bradley - European Journal of Operational Research, 2005 - Elsevier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24E5C5-0A21-4A80-819F-A9ED755AC54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>
                <a:hlinkClick r:id="rId3"/>
              </a:rPr>
              <a:t>Optimal control of a dual service rate M/M/1 production-inventory model</a:t>
            </a:r>
            <a:endParaRPr lang="en-AU" b="1" dirty="0" smtClean="0"/>
          </a:p>
          <a:p>
            <a:r>
              <a:rPr lang="en-AU" dirty="0" smtClean="0"/>
              <a:t>JR Bradley - European Journal of Operational Research, 2005 - Elsevier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>
                <a:hlinkClick r:id="rId3"/>
              </a:rPr>
              <a:t>Optimal control of a dual service rate M/M/1 production-inventory model</a:t>
            </a:r>
            <a:endParaRPr lang="en-AU" b="1" dirty="0" smtClean="0"/>
          </a:p>
          <a:p>
            <a:r>
              <a:rPr lang="en-AU" dirty="0" smtClean="0"/>
              <a:t>JR Bradley - European Journal of Operational Research, 2005 - Elsevier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C9889-48AC-474F-8975-C418E22D7C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7663"/>
            <a:ext cx="20574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1980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5438"/>
            <a:ext cx="2057400" cy="453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5438"/>
            <a:ext cx="60198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5438"/>
            <a:ext cx="2057400" cy="453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5438"/>
            <a:ext cx="60198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7663"/>
            <a:ext cx="20574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1980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1685925" y="-15875"/>
            <a:ext cx="1727200" cy="1722438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1051"/>
          <p:cNvSpPr>
            <a:spLocks noChangeArrowheads="1"/>
          </p:cNvSpPr>
          <p:nvPr/>
        </p:nvSpPr>
        <p:spPr bwMode="auto">
          <a:xfrm>
            <a:off x="6985000" y="4699000"/>
            <a:ext cx="2159000" cy="2159000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090" descr="G:\MAC\Press\POWERPOINTS SAMPLES\test corporate\crest_30pc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4319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92" descr="G:\MAC\Press\WORD TEMPLATES 2002\word graphics\corporate\corpV_3 300_lzw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338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438400" y="2438400"/>
            <a:ext cx="5562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3733800"/>
            <a:ext cx="4419600" cy="990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15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7531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8164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404557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406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814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264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9625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79674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55584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2652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7663"/>
            <a:ext cx="20574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1980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88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47663"/>
            <a:ext cx="2058987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347663"/>
            <a:ext cx="6026150" cy="5778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600200"/>
            <a:ext cx="2073275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0525" y="1600200"/>
            <a:ext cx="6070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9375"/>
            <a:ext cx="2057400" cy="477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9375"/>
            <a:ext cx="6019800" cy="4776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9375"/>
            <a:ext cx="2057400" cy="477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9375"/>
            <a:ext cx="6019800" cy="4776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5150"/>
            <a:ext cx="2057400" cy="5561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5150"/>
            <a:ext cx="6019800" cy="5561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5150"/>
            <a:ext cx="2057400" cy="5561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5150"/>
            <a:ext cx="6019800" cy="5561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595438"/>
            <a:ext cx="2058987" cy="453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1595438"/>
            <a:ext cx="602615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04913"/>
            <a:ext cx="2058987" cy="492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9263" y="1204913"/>
            <a:ext cx="6026150" cy="4921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766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4218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734222" name="Rectangle 14"/>
          <p:cNvSpPr>
            <a:spLocks noChangeArrowheads="1"/>
          </p:cNvSpPr>
          <p:nvPr/>
        </p:nvSpPr>
        <p:spPr bwMode="auto">
          <a:xfrm>
            <a:off x="0" y="0"/>
            <a:ext cx="9156700" cy="347663"/>
          </a:xfrm>
          <a:prstGeom prst="rect">
            <a:avLst/>
          </a:prstGeom>
          <a:solidFill>
            <a:schemeClr val="bg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734225" name="Text Box 17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3B054EF1-563C-4715-953A-4D0BED3F084F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734231" name="Line 23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34232" name="Line 24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696" r:id="rId1"/>
    <p:sldLayoutId id="2147488697" r:id="rId2"/>
    <p:sldLayoutId id="2147488698" r:id="rId3"/>
    <p:sldLayoutId id="2147488699" r:id="rId4"/>
    <p:sldLayoutId id="2147488700" r:id="rId5"/>
    <p:sldLayoutId id="2147488701" r:id="rId6"/>
    <p:sldLayoutId id="2147488702" r:id="rId7"/>
    <p:sldLayoutId id="2147488703" r:id="rId8"/>
    <p:sldLayoutId id="2147488704" r:id="rId9"/>
    <p:sldLayoutId id="2147488705" r:id="rId10"/>
    <p:sldLayoutId id="214748870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5900" y="1595438"/>
            <a:ext cx="38766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901127" name="Rectangle 7"/>
          <p:cNvSpPr>
            <a:spLocks noChangeArrowheads="1"/>
          </p:cNvSpPr>
          <p:nvPr/>
        </p:nvSpPr>
        <p:spPr bwMode="auto">
          <a:xfrm>
            <a:off x="7040563" y="0"/>
            <a:ext cx="2103437" cy="68580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01129" name="Rectangle 9"/>
          <p:cNvSpPr>
            <a:spLocks noChangeArrowheads="1"/>
          </p:cNvSpPr>
          <p:nvPr/>
        </p:nvSpPr>
        <p:spPr bwMode="auto">
          <a:xfrm>
            <a:off x="0" y="0"/>
            <a:ext cx="2322513" cy="68580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7099300" y="64452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A8515413-18E8-490E-BAA4-19B4AB6FDDEF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2305050" y="0"/>
            <a:ext cx="381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>
            <a:off x="6999288" y="0"/>
            <a:ext cx="381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95" r:id="rId1"/>
    <p:sldLayoutId id="2147488796" r:id="rId2"/>
    <p:sldLayoutId id="2147488797" r:id="rId3"/>
    <p:sldLayoutId id="2147488798" r:id="rId4"/>
    <p:sldLayoutId id="2147488799" r:id="rId5"/>
    <p:sldLayoutId id="2147488800" r:id="rId6"/>
    <p:sldLayoutId id="2147488801" r:id="rId7"/>
    <p:sldLayoutId id="2147488802" r:id="rId8"/>
    <p:sldLayoutId id="2147488803" r:id="rId9"/>
    <p:sldLayoutId id="2147488804" r:id="rId10"/>
    <p:sldLayoutId id="214748880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55900" y="1595438"/>
            <a:ext cx="38766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3589" name="Rectangle 5"/>
          <p:cNvSpPr>
            <a:spLocks noChangeArrowheads="1"/>
          </p:cNvSpPr>
          <p:nvPr/>
        </p:nvSpPr>
        <p:spPr bwMode="auto">
          <a:xfrm>
            <a:off x="7626350" y="0"/>
            <a:ext cx="1517650" cy="68580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3591" name="Rectangle 7"/>
          <p:cNvSpPr>
            <a:spLocks noChangeArrowheads="1"/>
          </p:cNvSpPr>
          <p:nvPr/>
        </p:nvSpPr>
        <p:spPr bwMode="auto">
          <a:xfrm>
            <a:off x="0" y="0"/>
            <a:ext cx="1530350" cy="68580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3593" name="Text Box 9"/>
          <p:cNvSpPr txBox="1">
            <a:spLocks noChangeArrowheads="1"/>
          </p:cNvSpPr>
          <p:nvPr/>
        </p:nvSpPr>
        <p:spPr bwMode="auto">
          <a:xfrm>
            <a:off x="7651750" y="642620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33BF648D-5DB8-4125-A2D7-E4EFD4F9E5F5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963596" name="Line 12"/>
          <p:cNvSpPr>
            <a:spLocks noChangeShapeType="1"/>
          </p:cNvSpPr>
          <p:nvPr/>
        </p:nvSpPr>
        <p:spPr bwMode="auto">
          <a:xfrm>
            <a:off x="1504950" y="0"/>
            <a:ext cx="381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63597" name="Line 13"/>
          <p:cNvSpPr>
            <a:spLocks noChangeShapeType="1"/>
          </p:cNvSpPr>
          <p:nvPr/>
        </p:nvSpPr>
        <p:spPr bwMode="auto">
          <a:xfrm>
            <a:off x="7604125" y="0"/>
            <a:ext cx="381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806" r:id="rId1"/>
    <p:sldLayoutId id="2147488807" r:id="rId2"/>
    <p:sldLayoutId id="2147488808" r:id="rId3"/>
    <p:sldLayoutId id="2147488809" r:id="rId4"/>
    <p:sldLayoutId id="2147488810" r:id="rId5"/>
    <p:sldLayoutId id="2147488811" r:id="rId6"/>
    <p:sldLayoutId id="2147488812" r:id="rId7"/>
    <p:sldLayoutId id="2147488813" r:id="rId8"/>
    <p:sldLayoutId id="2147488814" r:id="rId9"/>
    <p:sldLayoutId id="2147488815" r:id="rId10"/>
    <p:sldLayoutId id="214748881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95" name="Rectangle 11"/>
          <p:cNvSpPr>
            <a:spLocks noChangeArrowheads="1"/>
          </p:cNvSpPr>
          <p:nvPr/>
        </p:nvSpPr>
        <p:spPr bwMode="auto">
          <a:xfrm>
            <a:off x="0" y="246063"/>
            <a:ext cx="9144000" cy="6611937"/>
          </a:xfrm>
          <a:prstGeom prst="rect">
            <a:avLst/>
          </a:prstGeom>
          <a:solidFill>
            <a:srgbClr val="00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766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5594" name="Rectangle 10"/>
          <p:cNvSpPr>
            <a:spLocks noChangeArrowheads="1"/>
          </p:cNvSpPr>
          <p:nvPr/>
        </p:nvSpPr>
        <p:spPr bwMode="auto">
          <a:xfrm>
            <a:off x="0" y="0"/>
            <a:ext cx="9144000" cy="347663"/>
          </a:xfrm>
          <a:prstGeom prst="rect">
            <a:avLst/>
          </a:prstGeom>
          <a:solidFill>
            <a:srgbClr val="000000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5597" name="Text Box 13"/>
          <p:cNvSpPr txBox="1">
            <a:spLocks noChangeArrowheads="1"/>
          </p:cNvSpPr>
          <p:nvPr/>
        </p:nvSpPr>
        <p:spPr bwMode="auto">
          <a:xfrm>
            <a:off x="8661400" y="64452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FC3CB4B3-D43C-4AEE-8AEE-253858349144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817" r:id="rId1"/>
    <p:sldLayoutId id="2147488818" r:id="rId2"/>
    <p:sldLayoutId id="2147488819" r:id="rId3"/>
    <p:sldLayoutId id="2147488820" r:id="rId4"/>
    <p:sldLayoutId id="2147488821" r:id="rId5"/>
    <p:sldLayoutId id="2147488822" r:id="rId6"/>
    <p:sldLayoutId id="2147488823" r:id="rId7"/>
    <p:sldLayoutId id="2147488824" r:id="rId8"/>
    <p:sldLayoutId id="2147488825" r:id="rId9"/>
    <p:sldLayoutId id="2147488826" r:id="rId10"/>
    <p:sldLayoutId id="214748882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ill Sans Ultra Bold Condense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ill Sans Ultra Bold Condense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ill Sans Ultra Bold Condense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ill Sans Ultra Bold Condensed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766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4218" name="Rectangle 10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34222" name="Rectangle 14"/>
          <p:cNvSpPr>
            <a:spLocks noChangeArrowheads="1"/>
          </p:cNvSpPr>
          <p:nvPr/>
        </p:nvSpPr>
        <p:spPr bwMode="auto">
          <a:xfrm>
            <a:off x="0" y="0"/>
            <a:ext cx="9156700" cy="347663"/>
          </a:xfrm>
          <a:prstGeom prst="rect">
            <a:avLst/>
          </a:prstGeom>
          <a:solidFill>
            <a:schemeClr val="bg2"/>
          </a:solidFill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34225" name="Text Box 17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CE88A6D3-E6AF-468F-993F-6F1F050D07F1}" type="slidenum">
              <a:rPr lang="en-US" sz="1600">
                <a:solidFill>
                  <a:prstClr val="white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en-US" sz="16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34231" name="Line 23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734232" name="Line 24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654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8829" r:id="rId1"/>
    <p:sldLayoutId id="2147488830" r:id="rId2"/>
    <p:sldLayoutId id="2147488831" r:id="rId3"/>
    <p:sldLayoutId id="2147488832" r:id="rId4"/>
    <p:sldLayoutId id="2147488833" r:id="rId5"/>
    <p:sldLayoutId id="2147488834" r:id="rId6"/>
    <p:sldLayoutId id="2147488835" r:id="rId7"/>
    <p:sldLayoutId id="2147488836" r:id="rId8"/>
    <p:sldLayoutId id="2147488837" r:id="rId9"/>
    <p:sldLayoutId id="2147488838" r:id="rId10"/>
    <p:sldLayoutId id="2147488839" r:id="rId11"/>
    <p:sldLayoutId id="214748884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45" name="Rectangle 13"/>
          <p:cNvSpPr>
            <a:spLocks noChangeArrowheads="1"/>
          </p:cNvSpPr>
          <p:nvPr/>
        </p:nvSpPr>
        <p:spPr bwMode="auto">
          <a:xfrm>
            <a:off x="4565650" y="0"/>
            <a:ext cx="4564063" cy="6154738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37643" name="Rectangle 11"/>
          <p:cNvSpPr>
            <a:spLocks noChangeArrowheads="1"/>
          </p:cNvSpPr>
          <p:nvPr/>
        </p:nvSpPr>
        <p:spPr bwMode="auto">
          <a:xfrm>
            <a:off x="-14288" y="0"/>
            <a:ext cx="4579938" cy="6154738"/>
          </a:xfrm>
          <a:prstGeom prst="rect">
            <a:avLst/>
          </a:prstGeom>
          <a:solidFill>
            <a:schemeClr val="bg1"/>
          </a:solidFill>
          <a:ln w="38100" algn="ctr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37651" name="Line 19"/>
          <p:cNvSpPr>
            <a:spLocks noChangeShapeType="1"/>
          </p:cNvSpPr>
          <p:nvPr/>
        </p:nvSpPr>
        <p:spPr bwMode="auto">
          <a:xfrm>
            <a:off x="4564063" y="74613"/>
            <a:ext cx="0" cy="61547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37634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347663"/>
            <a:ext cx="384651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837639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7640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7642" name="Rectangle 10"/>
          <p:cNvSpPr>
            <a:spLocks noChangeArrowheads="1"/>
          </p:cNvSpPr>
          <p:nvPr/>
        </p:nvSpPr>
        <p:spPr bwMode="auto">
          <a:xfrm>
            <a:off x="0" y="0"/>
            <a:ext cx="9144000" cy="3476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7654" name="Text Box 22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1188F884-08AD-4EC7-831B-0150AB3F1D75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837661" name="Line 29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37662" name="Line 30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07" r:id="rId1"/>
    <p:sldLayoutId id="2147488708" r:id="rId2"/>
    <p:sldLayoutId id="2147488709" r:id="rId3"/>
    <p:sldLayoutId id="2147488710" r:id="rId4"/>
    <p:sldLayoutId id="2147488711" r:id="rId5"/>
    <p:sldLayoutId id="2147488712" r:id="rId6"/>
    <p:sldLayoutId id="2147488713" r:id="rId7"/>
    <p:sldLayoutId id="2147488714" r:id="rId8"/>
    <p:sldLayoutId id="2147488715" r:id="rId9"/>
    <p:sldLayoutId id="2147488716" r:id="rId10"/>
    <p:sldLayoutId id="214748871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9" name="Rectangle 11"/>
          <p:cNvSpPr>
            <a:spLocks noChangeArrowheads="1"/>
          </p:cNvSpPr>
          <p:nvPr/>
        </p:nvSpPr>
        <p:spPr bwMode="auto">
          <a:xfrm>
            <a:off x="3657600" y="188913"/>
            <a:ext cx="5153025" cy="6457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36610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2235200"/>
            <a:ext cx="3151188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6613" name="Text Box 5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836615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6616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6618" name="Rectangle 10"/>
          <p:cNvSpPr>
            <a:spLocks noChangeArrowheads="1"/>
          </p:cNvSpPr>
          <p:nvPr/>
        </p:nvSpPr>
        <p:spPr bwMode="auto">
          <a:xfrm>
            <a:off x="0" y="0"/>
            <a:ext cx="9144000" cy="3476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36624" name="Text Box 16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0D350607-32DD-42CE-AC89-48E8B8525D5A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836630" name="Line 22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36631" name="Line 23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18" r:id="rId1"/>
    <p:sldLayoutId id="2147488719" r:id="rId2"/>
    <p:sldLayoutId id="2147488720" r:id="rId3"/>
    <p:sldLayoutId id="2147488721" r:id="rId4"/>
    <p:sldLayoutId id="2147488722" r:id="rId5"/>
    <p:sldLayoutId id="2147488723" r:id="rId6"/>
    <p:sldLayoutId id="2147488724" r:id="rId7"/>
    <p:sldLayoutId id="2147488725" r:id="rId8"/>
    <p:sldLayoutId id="2147488726" r:id="rId9"/>
    <p:sldLayoutId id="2147488727" r:id="rId10"/>
    <p:sldLayoutId id="2147488728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4354513" y="188913"/>
            <a:ext cx="4587875" cy="6457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64611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349375"/>
            <a:ext cx="31511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4613" name="Text Box 5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964615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4616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4618" name="Rectangle 10"/>
          <p:cNvSpPr>
            <a:spLocks noChangeArrowheads="1"/>
          </p:cNvSpPr>
          <p:nvPr/>
        </p:nvSpPr>
        <p:spPr bwMode="auto">
          <a:xfrm>
            <a:off x="0" y="0"/>
            <a:ext cx="9144000" cy="3476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4623" name="Text Box 15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E767656B-3DFE-4EE9-AEC3-62EFD09FE0CF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964629" name="Line 21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64630" name="Line 22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29" r:id="rId1"/>
    <p:sldLayoutId id="2147488730" r:id="rId2"/>
    <p:sldLayoutId id="2147488731" r:id="rId3"/>
    <p:sldLayoutId id="2147488732" r:id="rId4"/>
    <p:sldLayoutId id="2147488733" r:id="rId5"/>
    <p:sldLayoutId id="2147488734" r:id="rId6"/>
    <p:sldLayoutId id="2147488735" r:id="rId7"/>
    <p:sldLayoutId id="2147488736" r:id="rId8"/>
    <p:sldLayoutId id="2147488737" r:id="rId9"/>
    <p:sldLayoutId id="2147488738" r:id="rId10"/>
    <p:sldLayoutId id="214748873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5222875" y="188913"/>
            <a:ext cx="3805238" cy="6457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54051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54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6588" y="1349375"/>
            <a:ext cx="31511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4053" name="Text Box 5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1154054" name="Text Box 6"/>
          <p:cNvSpPr txBox="1">
            <a:spLocks noChangeArrowheads="1"/>
          </p:cNvSpPr>
          <p:nvPr/>
        </p:nvSpPr>
        <p:spPr bwMode="auto">
          <a:xfrm>
            <a:off x="8680450" y="6400800"/>
            <a:ext cx="46355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CA030576-6691-446B-9228-259DB6EE86D2}" type="slidenum"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1154055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54056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54057" name="Rectangle 9"/>
          <p:cNvSpPr>
            <a:spLocks noChangeArrowheads="1"/>
          </p:cNvSpPr>
          <p:nvPr/>
        </p:nvSpPr>
        <p:spPr bwMode="auto">
          <a:xfrm>
            <a:off x="0" y="0"/>
            <a:ext cx="9144000" cy="3476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54060" name="Text Box 12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FDA027C1-B478-43E1-828F-7AEC85B244CA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1154066" name="Line 18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54067" name="Line 19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40" r:id="rId1"/>
    <p:sldLayoutId id="2147488741" r:id="rId2"/>
    <p:sldLayoutId id="2147488742" r:id="rId3"/>
    <p:sldLayoutId id="2147488743" r:id="rId4"/>
    <p:sldLayoutId id="2147488744" r:id="rId5"/>
    <p:sldLayoutId id="2147488745" r:id="rId6"/>
    <p:sldLayoutId id="2147488746" r:id="rId7"/>
    <p:sldLayoutId id="2147488747" r:id="rId8"/>
    <p:sldLayoutId id="2147488748" r:id="rId9"/>
    <p:sldLayoutId id="2147488749" r:id="rId10"/>
    <p:sldLayoutId id="214748875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4" name="Rectangle 2"/>
          <p:cNvSpPr>
            <a:spLocks noChangeArrowheads="1"/>
          </p:cNvSpPr>
          <p:nvPr/>
        </p:nvSpPr>
        <p:spPr bwMode="auto">
          <a:xfrm>
            <a:off x="-231775" y="2190750"/>
            <a:ext cx="9625013" cy="36417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14115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141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01963" y="565150"/>
            <a:ext cx="31511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4117" name="Text Box 5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1114119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14120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14121" name="Rectangle 9"/>
          <p:cNvSpPr>
            <a:spLocks noChangeArrowheads="1"/>
          </p:cNvSpPr>
          <p:nvPr/>
        </p:nvSpPr>
        <p:spPr bwMode="auto">
          <a:xfrm>
            <a:off x="0" y="0"/>
            <a:ext cx="9144000" cy="3476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114124" name="Text Box 12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F5A6B68D-C9BF-45FE-9A98-CCE2A0FA8630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1114130" name="Line 18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14131" name="Line 19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51" r:id="rId1"/>
    <p:sldLayoutId id="2147488752" r:id="rId2"/>
    <p:sldLayoutId id="2147488753" r:id="rId3"/>
    <p:sldLayoutId id="2147488754" r:id="rId4"/>
    <p:sldLayoutId id="2147488755" r:id="rId5"/>
    <p:sldLayoutId id="2147488756" r:id="rId6"/>
    <p:sldLayoutId id="2147488757" r:id="rId7"/>
    <p:sldLayoutId id="2147488758" r:id="rId8"/>
    <p:sldLayoutId id="2147488759" r:id="rId9"/>
    <p:sldLayoutId id="2147488760" r:id="rId10"/>
    <p:sldLayoutId id="214748876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Rectangle 2"/>
          <p:cNvSpPr>
            <a:spLocks noChangeArrowheads="1"/>
          </p:cNvSpPr>
          <p:nvPr/>
        </p:nvSpPr>
        <p:spPr bwMode="auto">
          <a:xfrm>
            <a:off x="-231775" y="1477963"/>
            <a:ext cx="9625013" cy="3527425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22659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22266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39913" y="565150"/>
            <a:ext cx="55610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2661" name="Text Box 5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1222663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222664" name="Rectangle 8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222665" name="Rectangle 9"/>
          <p:cNvSpPr>
            <a:spLocks noChangeArrowheads="1"/>
          </p:cNvSpPr>
          <p:nvPr/>
        </p:nvSpPr>
        <p:spPr bwMode="auto">
          <a:xfrm>
            <a:off x="0" y="0"/>
            <a:ext cx="9144000" cy="347663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1222668" name="Text Box 12"/>
          <p:cNvSpPr txBox="1">
            <a:spLocks noChangeArrowheads="1"/>
          </p:cNvSpPr>
          <p:nvPr/>
        </p:nvSpPr>
        <p:spPr bwMode="auto">
          <a:xfrm>
            <a:off x="8642350" y="608965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3646895F-7600-4830-973E-C125E9310AAA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1222674" name="Line 18"/>
          <p:cNvSpPr>
            <a:spLocks noChangeShapeType="1"/>
          </p:cNvSpPr>
          <p:nvPr/>
        </p:nvSpPr>
        <p:spPr bwMode="auto">
          <a:xfrm flipV="1">
            <a:off x="0" y="6096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22675" name="Line 19"/>
          <p:cNvSpPr>
            <a:spLocks noChangeShapeType="1"/>
          </p:cNvSpPr>
          <p:nvPr/>
        </p:nvSpPr>
        <p:spPr bwMode="auto">
          <a:xfrm flipV="1">
            <a:off x="-1588" y="355600"/>
            <a:ext cx="915035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62" r:id="rId1"/>
    <p:sldLayoutId id="2147488763" r:id="rId2"/>
    <p:sldLayoutId id="2147488764" r:id="rId3"/>
    <p:sldLayoutId id="2147488765" r:id="rId4"/>
    <p:sldLayoutId id="2147488766" r:id="rId5"/>
    <p:sldLayoutId id="2147488767" r:id="rId6"/>
    <p:sldLayoutId id="2147488768" r:id="rId7"/>
    <p:sldLayoutId id="2147488769" r:id="rId8"/>
    <p:sldLayoutId id="2147488770" r:id="rId9"/>
    <p:sldLayoutId id="2147488771" r:id="rId10"/>
    <p:sldLayoutId id="214748877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92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595438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2933" name="Text Box 5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892934" name="Text Box 6"/>
          <p:cNvSpPr txBox="1">
            <a:spLocks noChangeArrowheads="1"/>
          </p:cNvSpPr>
          <p:nvPr/>
        </p:nvSpPr>
        <p:spPr bwMode="auto">
          <a:xfrm>
            <a:off x="8680450" y="6400800"/>
            <a:ext cx="463550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1242C0B5-FDBB-4211-BA34-BBD6B1272EC0}" type="slidenum">
              <a:rPr lang="en-US" sz="1400">
                <a:solidFill>
                  <a:schemeClr val="accent2"/>
                </a:solidFill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400">
              <a:solidFill>
                <a:schemeClr val="accent2"/>
              </a:solidFill>
              <a:latin typeface="Arial" charset="0"/>
              <a:cs typeface="+mn-cs"/>
            </a:endParaRPr>
          </a:p>
        </p:txBody>
      </p:sp>
      <p:sp>
        <p:nvSpPr>
          <p:cNvPr id="892935" name="Rectangle 7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92936" name="Rectangle 8"/>
          <p:cNvSpPr>
            <a:spLocks noChangeArrowheads="1"/>
          </p:cNvSpPr>
          <p:nvPr/>
        </p:nvSpPr>
        <p:spPr bwMode="auto">
          <a:xfrm>
            <a:off x="0" y="4467225"/>
            <a:ext cx="9144000" cy="239077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92938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892942" name="Text Box 14"/>
          <p:cNvSpPr txBox="1">
            <a:spLocks noChangeArrowheads="1"/>
          </p:cNvSpPr>
          <p:nvPr/>
        </p:nvSpPr>
        <p:spPr bwMode="auto">
          <a:xfrm>
            <a:off x="8604250" y="450850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03CA2F11-4039-43DD-BD0A-2D49A0322FE7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892949" name="Line 21"/>
          <p:cNvSpPr>
            <a:spLocks noChangeShapeType="1"/>
          </p:cNvSpPr>
          <p:nvPr/>
        </p:nvSpPr>
        <p:spPr bwMode="auto">
          <a:xfrm flipV="1">
            <a:off x="0" y="44862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92950" name="Line 22"/>
          <p:cNvSpPr>
            <a:spLocks noChangeShapeType="1"/>
          </p:cNvSpPr>
          <p:nvPr/>
        </p:nvSpPr>
        <p:spPr bwMode="auto">
          <a:xfrm flipV="1">
            <a:off x="0" y="995363"/>
            <a:ext cx="9150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73" r:id="rId1"/>
    <p:sldLayoutId id="2147488774" r:id="rId2"/>
    <p:sldLayoutId id="2147488775" r:id="rId3"/>
    <p:sldLayoutId id="2147488776" r:id="rId4"/>
    <p:sldLayoutId id="2147488777" r:id="rId5"/>
    <p:sldLayoutId id="2147488778" r:id="rId6"/>
    <p:sldLayoutId id="2147488779" r:id="rId7"/>
    <p:sldLayoutId id="2147488780" r:id="rId8"/>
    <p:sldLayoutId id="2147488781" r:id="rId9"/>
    <p:sldLayoutId id="2147488782" r:id="rId10"/>
    <p:sldLayoutId id="21474887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20491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64" name="Text Box 4"/>
          <p:cNvSpPr txBox="1">
            <a:spLocks noChangeArrowheads="1"/>
          </p:cNvSpPr>
          <p:nvPr/>
        </p:nvSpPr>
        <p:spPr bwMode="auto">
          <a:xfrm>
            <a:off x="0" y="6334125"/>
            <a:ext cx="2408238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Carnegie Mellon University</a:t>
            </a:r>
          </a:p>
          <a:p>
            <a:pPr>
              <a:defRPr/>
            </a:pPr>
            <a:r>
              <a:rPr lang="en-US" sz="1200" b="1">
                <a:solidFill>
                  <a:schemeClr val="accent2"/>
                </a:solidFill>
                <a:latin typeface="Arial" charset="0"/>
                <a:cs typeface="+mn-cs"/>
              </a:rPr>
              <a:t>Computer Science Department</a:t>
            </a:r>
          </a:p>
        </p:txBody>
      </p:sp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0" y="0"/>
            <a:ext cx="9144000" cy="274638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2567" name="Rectangle 7"/>
          <p:cNvSpPr>
            <a:spLocks noChangeArrowheads="1"/>
          </p:cNvSpPr>
          <p:nvPr/>
        </p:nvSpPr>
        <p:spPr bwMode="auto">
          <a:xfrm>
            <a:off x="0" y="4916488"/>
            <a:ext cx="9144000" cy="1941512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2569" name="Rectangle 9"/>
          <p:cNvSpPr>
            <a:spLocks noChangeArrowheads="1"/>
          </p:cNvSpPr>
          <p:nvPr/>
        </p:nvSpPr>
        <p:spPr bwMode="auto">
          <a:xfrm>
            <a:off x="0" y="0"/>
            <a:ext cx="9144000" cy="622300"/>
          </a:xfrm>
          <a:prstGeom prst="rect">
            <a:avLst/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NL">
              <a:latin typeface="Arial" charset="0"/>
              <a:cs typeface="+mn-cs"/>
            </a:endParaRPr>
          </a:p>
        </p:txBody>
      </p:sp>
      <p:sp>
        <p:nvSpPr>
          <p:cNvPr id="962572" name="Text Box 12"/>
          <p:cNvSpPr txBox="1">
            <a:spLocks noChangeArrowheads="1"/>
          </p:cNvSpPr>
          <p:nvPr/>
        </p:nvSpPr>
        <p:spPr bwMode="auto">
          <a:xfrm>
            <a:off x="8642350" y="4927600"/>
            <a:ext cx="463550" cy="3365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3E6F6919-12D8-469B-A9DD-627845FBD527}" type="slidenum">
              <a:rPr lang="en-US" sz="1600">
                <a:latin typeface="Arial" charset="0"/>
                <a:cs typeface="+mn-cs"/>
              </a:rPr>
              <a:pPr algn="ctr">
                <a:defRPr/>
              </a:pPr>
              <a:t>‹#›</a:t>
            </a:fld>
            <a:endParaRPr lang="en-US" sz="1600">
              <a:latin typeface="Arial" charset="0"/>
              <a:cs typeface="+mn-cs"/>
            </a:endParaRPr>
          </a:p>
        </p:txBody>
      </p:sp>
      <p:sp>
        <p:nvSpPr>
          <p:cNvPr id="962578" name="Line 18"/>
          <p:cNvSpPr>
            <a:spLocks noChangeShapeType="1"/>
          </p:cNvSpPr>
          <p:nvPr/>
        </p:nvSpPr>
        <p:spPr bwMode="auto">
          <a:xfrm flipV="1">
            <a:off x="0" y="49307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62579" name="Line 19"/>
          <p:cNvSpPr>
            <a:spLocks noChangeShapeType="1"/>
          </p:cNvSpPr>
          <p:nvPr/>
        </p:nvSpPr>
        <p:spPr bwMode="auto">
          <a:xfrm flipV="1">
            <a:off x="-9525" y="617538"/>
            <a:ext cx="9150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784" r:id="rId1"/>
    <p:sldLayoutId id="2147488785" r:id="rId2"/>
    <p:sldLayoutId id="2147488786" r:id="rId3"/>
    <p:sldLayoutId id="2147488787" r:id="rId4"/>
    <p:sldLayoutId id="2147488788" r:id="rId5"/>
    <p:sldLayoutId id="2147488789" r:id="rId6"/>
    <p:sldLayoutId id="2147488790" r:id="rId7"/>
    <p:sldLayoutId id="2147488791" r:id="rId8"/>
    <p:sldLayoutId id="2147488792" r:id="rId9"/>
    <p:sldLayoutId id="2147488793" r:id="rId10"/>
    <p:sldLayoutId id="214748879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MisterEarl BT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5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wmf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w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037" y="2062163"/>
            <a:ext cx="6980691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effectLst/>
              </a:rPr>
              <a:t>Optimality, Fairness and Robustness in Speed Scaling Designs</a:t>
            </a:r>
            <a:endParaRPr lang="en-US" dirty="0">
              <a:effectLst/>
            </a:endParaRPr>
          </a:p>
        </p:txBody>
      </p:sp>
      <p:sp>
        <p:nvSpPr>
          <p:cNvPr id="181251" name="Subtitle 2"/>
          <p:cNvSpPr>
            <a:spLocks noGrp="1"/>
          </p:cNvSpPr>
          <p:nvPr>
            <p:ph type="subTitle" idx="1"/>
          </p:nvPr>
        </p:nvSpPr>
        <p:spPr bwMode="auto">
          <a:xfrm>
            <a:off x="1988604" y="3573016"/>
            <a:ext cx="4419600" cy="2713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Lachlan Andrew</a:t>
            </a:r>
            <a:br>
              <a:rPr lang="en-US" dirty="0" smtClean="0"/>
            </a:br>
            <a:endParaRPr lang="en-US" dirty="0" smtClean="0"/>
          </a:p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Joint work with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Minghong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Caltech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Adam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Wierman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Caltech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A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 by ARC, NSF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15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154467" y="762212"/>
            <a:ext cx="2746375" cy="1077912"/>
            <a:chOff x="4115946" y="2576946"/>
            <a:chExt cx="3713772" cy="140238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10757" y="2576946"/>
              <a:ext cx="1418961" cy="140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115946" y="2579011"/>
              <a:ext cx="2889443" cy="2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115946" y="3954548"/>
              <a:ext cx="2857244" cy="8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811473" y="2760763"/>
              <a:ext cx="442218" cy="97072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427574" y="2899144"/>
              <a:ext cx="352057" cy="75386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953512" y="2700868"/>
              <a:ext cx="382111" cy="109258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37" name="Straight Arrow Connector 29"/>
          <p:cNvCxnSpPr>
            <a:cxnSpLocks noChangeShapeType="1"/>
          </p:cNvCxnSpPr>
          <p:nvPr/>
        </p:nvCxnSpPr>
        <p:spPr bwMode="auto">
          <a:xfrm>
            <a:off x="6010380" y="1282569"/>
            <a:ext cx="881062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81442" y="65299"/>
            <a:ext cx="4203700" cy="560388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1"/>
                </a:solidFill>
              </a:rPr>
              <a:t>2 design choices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77534" y="1292231"/>
            <a:ext cx="2471737" cy="2643188"/>
            <a:chOff x="5036820" y="1570385"/>
            <a:chExt cx="2472541" cy="2643392"/>
          </a:xfrm>
        </p:grpSpPr>
        <p:sp>
          <p:nvSpPr>
            <p:cNvPr id="39" name="TextBox 38"/>
            <p:cNvSpPr txBox="1"/>
            <p:nvPr/>
          </p:nvSpPr>
          <p:spPr>
            <a:xfrm>
              <a:off x="5394123" y="3013534"/>
              <a:ext cx="2115238" cy="1200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The speed of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 the server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5036820" y="1570385"/>
              <a:ext cx="1447800" cy="1458883"/>
            </a:xfrm>
            <a:custGeom>
              <a:avLst/>
              <a:gdLst>
                <a:gd name="T0" fmla="*/ 0 w 752007"/>
                <a:gd name="T1" fmla="*/ 0 h 1124263"/>
                <a:gd name="T2" fmla="*/ 2147483647 w 752007"/>
                <a:gd name="T3" fmla="*/ 15534765 h 1124263"/>
                <a:gd name="T4" fmla="*/ 2147483647 w 752007"/>
                <a:gd name="T5" fmla="*/ 43152043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486559" y="1265244"/>
            <a:ext cx="2343150" cy="2308225"/>
            <a:chOff x="1074420" y="1722120"/>
            <a:chExt cx="2342308" cy="2309277"/>
          </a:xfrm>
        </p:grpSpPr>
        <p:sp>
          <p:nvSpPr>
            <p:cNvPr id="42" name="Freeform 19"/>
            <p:cNvSpPr>
              <a:spLocks noChangeArrowheads="1"/>
            </p:cNvSpPr>
            <p:nvPr/>
          </p:nvSpPr>
          <p:spPr bwMode="auto">
            <a:xfrm flipH="1">
              <a:off x="1917308" y="1722120"/>
              <a:ext cx="1127760" cy="1539240"/>
            </a:xfrm>
            <a:custGeom>
              <a:avLst/>
              <a:gdLst>
                <a:gd name="T0" fmla="*/ 0 w 752007"/>
                <a:gd name="T1" fmla="*/ 0 h 1124263"/>
                <a:gd name="T2" fmla="*/ 183223769 w 752007"/>
                <a:gd name="T3" fmla="*/ 32908456 h 1124263"/>
                <a:gd name="T4" fmla="*/ 213760864 w 752007"/>
                <a:gd name="T5" fmla="*/ 91412034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4420" y="3200756"/>
              <a:ext cx="2342308" cy="83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What order to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serve jobs</a:t>
              </a:r>
            </a:p>
          </p:txBody>
        </p:sp>
      </p:grpSp>
      <p:cxnSp>
        <p:nvCxnSpPr>
          <p:cNvPr id="50" name="Straight Arrow Connector 27"/>
          <p:cNvCxnSpPr>
            <a:cxnSpLocks noChangeShapeType="1"/>
          </p:cNvCxnSpPr>
          <p:nvPr/>
        </p:nvCxnSpPr>
        <p:spPr bwMode="auto">
          <a:xfrm>
            <a:off x="2348571" y="1286155"/>
            <a:ext cx="7778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3958296" y="3121031"/>
            <a:ext cx="173037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129531" y="3537012"/>
            <a:ext cx="1109598" cy="2412268"/>
            <a:chOff x="1688734" y="4031398"/>
            <a:chExt cx="1109965" cy="3631692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rot="5400000">
              <a:off x="1661391" y="4614519"/>
              <a:ext cx="1167831" cy="15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688734" y="5171314"/>
              <a:ext cx="1109965" cy="2491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  <a:t>SRPT</a:t>
              </a:r>
              <a:b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</a:br>
              <a: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  <a:t>or</a:t>
              </a:r>
              <a:b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</a:br>
              <a: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  <a:t>PS</a:t>
              </a: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/>
              </a:r>
              <a:b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</a:br>
              <a:r>
                <a:rPr lang="en-US" sz="2400" kern="0" dirty="0">
                  <a:solidFill>
                    <a:schemeClr val="accent6"/>
                  </a:solidFill>
                  <a:latin typeface="+mn-lt"/>
                  <a:cs typeface="+mn-cs"/>
                </a:rPr>
                <a:t/>
              </a:r>
              <a:br>
                <a:rPr lang="en-US" sz="2400" kern="0" dirty="0">
                  <a:solidFill>
                    <a:schemeClr val="accent6"/>
                  </a:solidFill>
                  <a:latin typeface="+mn-lt"/>
                  <a:cs typeface="+mn-cs"/>
                </a:rPr>
              </a:br>
              <a:endParaRPr lang="en-US" sz="2400" kern="0" dirty="0">
                <a:solidFill>
                  <a:schemeClr val="accent6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 bwMode="auto">
          <a:xfrm rot="5400000">
            <a:off x="6515635" y="3924070"/>
            <a:ext cx="77570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 bwMode="auto">
          <a:xfrm>
            <a:off x="6328077" y="4305312"/>
            <a:ext cx="1143262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600" kern="0" dirty="0" err="1" smtClean="0">
                <a:solidFill>
                  <a:schemeClr val="accent6"/>
                </a:solidFill>
                <a:latin typeface="+mj-lt"/>
                <a:cs typeface="+mn-cs"/>
              </a:rPr>
              <a:t>s</a:t>
            </a:r>
            <a:r>
              <a:rPr lang="en-US" sz="3600" kern="0" baseline="-25000" dirty="0" err="1" smtClean="0">
                <a:solidFill>
                  <a:schemeClr val="accent6"/>
                </a:solidFill>
                <a:latin typeface="+mj-lt"/>
                <a:cs typeface="+mn-cs"/>
              </a:rPr>
              <a:t>n</a:t>
            </a:r>
            <a:r>
              <a:rPr lang="en-US" sz="3600" kern="0" baseline="-25000" dirty="0" smtClean="0">
                <a:solidFill>
                  <a:schemeClr val="accent6"/>
                </a:solidFill>
                <a:latin typeface="+mj-lt"/>
                <a:cs typeface="+mn-cs"/>
              </a:rPr>
              <a:t> </a:t>
            </a:r>
            <a:r>
              <a:rPr lang="en-US" sz="3600" kern="0" dirty="0" smtClean="0">
                <a:solidFill>
                  <a:schemeClr val="accent6"/>
                </a:solidFill>
                <a:latin typeface="+mj-lt"/>
                <a:cs typeface="+mn-cs"/>
              </a:rPr>
              <a:t>=? </a:t>
            </a:r>
            <a:endParaRPr lang="en-US" sz="3600" kern="0" dirty="0">
              <a:solidFill>
                <a:schemeClr val="accent6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575556" y="2700209"/>
            <a:ext cx="105670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SRPT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5596" y="4852440"/>
            <a:ext cx="63350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PS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78990" y="1412776"/>
            <a:ext cx="2945038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Stochastic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(M/GI/1)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4088" y="1376772"/>
            <a:ext cx="3050836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Worst-case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(no assumptions)</a:t>
            </a: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>
          <a:xfrm>
            <a:off x="1645332" y="347663"/>
            <a:ext cx="7067128" cy="560387"/>
          </a:xfrm>
        </p:spPr>
        <p:txBody>
          <a:bodyPr/>
          <a:lstStyle/>
          <a:p>
            <a:r>
              <a:rPr lang="en-US" dirty="0" smtClean="0"/>
              <a:t>Two styles of analysis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 bwMode="auto">
          <a:xfrm rot="5400000">
            <a:off x="-1017578" y="3969398"/>
            <a:ext cx="54185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5400000">
            <a:off x="2492812" y="3969398"/>
            <a:ext cx="541851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5984945" y="3987655"/>
            <a:ext cx="5455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95536" y="2564904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95536" y="6569118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731838" y="2590800"/>
            <a:ext cx="1233487" cy="1235075"/>
          </a:xfrm>
          <a:prstGeom prst="rect">
            <a:avLst/>
          </a:prstGeom>
          <a:solidFill>
            <a:schemeClr val="bg2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Worst case analysis</a:t>
            </a:r>
          </a:p>
        </p:txBody>
      </p:sp>
      <p:sp>
        <p:nvSpPr>
          <p:cNvPr id="21094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3322638" y="2041525"/>
            <a:ext cx="1431925" cy="990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  <a:cs typeface="Arial" charset="0"/>
              </a:rPr>
              <a:t>Under</a:t>
            </a:r>
            <a:br>
              <a:rPr lang="en-US" sz="2400" kern="0" dirty="0">
                <a:solidFill>
                  <a:schemeClr val="tx2"/>
                </a:solidFill>
                <a:latin typeface="+mn-lt"/>
                <a:cs typeface="Arial" charset="0"/>
              </a:rPr>
            </a:br>
            <a:r>
              <a:rPr lang="en-US" sz="2400" kern="0" dirty="0">
                <a:solidFill>
                  <a:schemeClr val="tx2"/>
                </a:solidFill>
                <a:latin typeface="+mn-lt"/>
                <a:cs typeface="Arial" charset="0"/>
              </a:rPr>
              <a:t>test   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336925" y="3581400"/>
            <a:ext cx="1433513" cy="990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  <a:cs typeface="Arial" charset="0"/>
              </a:rPr>
              <a:t>optimum</a:t>
            </a:r>
          </a:p>
        </p:txBody>
      </p:sp>
      <p:sp>
        <p:nvSpPr>
          <p:cNvPr id="6" name="Rectangle 44"/>
          <p:cNvSpPr>
            <a:spLocks noChangeArrowheads="1"/>
          </p:cNvSpPr>
          <p:nvPr/>
        </p:nvSpPr>
        <p:spPr bwMode="auto">
          <a:xfrm>
            <a:off x="1309688" y="2895600"/>
            <a:ext cx="230187" cy="7461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982663" y="3128963"/>
            <a:ext cx="220662" cy="51276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1657350" y="3276600"/>
            <a:ext cx="217488" cy="36512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 dirty="0">
              <a:latin typeface="+mn-lt"/>
              <a:cs typeface="Arial" charset="0"/>
            </a:endParaRPr>
          </a:p>
        </p:txBody>
      </p:sp>
      <p:cxnSp>
        <p:nvCxnSpPr>
          <p:cNvPr id="210954" name="Straight Arrow Connector 9"/>
          <p:cNvCxnSpPr>
            <a:cxnSpLocks noChangeShapeType="1"/>
          </p:cNvCxnSpPr>
          <p:nvPr/>
        </p:nvCxnSpPr>
        <p:spPr bwMode="auto">
          <a:xfrm flipV="1">
            <a:off x="2057400" y="2514600"/>
            <a:ext cx="1173163" cy="639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0955" name="Straight Arrow Connector 10"/>
          <p:cNvCxnSpPr>
            <a:cxnSpLocks noChangeShapeType="1"/>
          </p:cNvCxnSpPr>
          <p:nvPr/>
        </p:nvCxnSpPr>
        <p:spPr bwMode="auto">
          <a:xfrm>
            <a:off x="2041525" y="3306763"/>
            <a:ext cx="1174750" cy="762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Rectangle 12"/>
          <p:cNvSpPr/>
          <p:nvPr/>
        </p:nvSpPr>
        <p:spPr bwMode="auto">
          <a:xfrm>
            <a:off x="5791200" y="3794125"/>
            <a:ext cx="1006475" cy="42703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cost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105400" y="2286000"/>
            <a:ext cx="2408238" cy="609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02275" y="2378075"/>
            <a:ext cx="1614488" cy="42545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cost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6200000" flipV="1">
            <a:off x="4998243" y="2971007"/>
            <a:ext cx="900113" cy="71755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 flipH="1" flipV="1">
            <a:off x="6675438" y="3001963"/>
            <a:ext cx="960437" cy="655637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4968044" y="4329100"/>
            <a:ext cx="374441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i="1" kern="0" dirty="0">
                <a:latin typeface="+mn-lt"/>
                <a:cs typeface="+mn-cs"/>
              </a:rPr>
              <a:t>At </a:t>
            </a:r>
            <a:r>
              <a:rPr lang="en-US" sz="2400" b="1" i="1" kern="0" dirty="0" smtClean="0">
                <a:latin typeface="+mn-lt"/>
                <a:cs typeface="+mn-cs"/>
              </a:rPr>
              <a:t>most </a:t>
            </a:r>
            <a:r>
              <a:rPr lang="en-US" sz="2400" kern="0" dirty="0" smtClean="0">
                <a:latin typeface="+mn-lt"/>
                <a:cs typeface="+mn-cs"/>
              </a:rPr>
              <a:t>factor  </a:t>
            </a:r>
            <a:r>
              <a:rPr lang="en-US" sz="2400" i="1" kern="0" dirty="0" smtClean="0">
                <a:latin typeface="+mn-lt"/>
                <a:cs typeface="+mn-cs"/>
              </a:rPr>
              <a:t>k </a:t>
            </a:r>
            <a:r>
              <a:rPr lang="en-US" sz="2400" kern="0" dirty="0" smtClean="0">
                <a:latin typeface="+mn-lt"/>
                <a:cs typeface="+mn-cs"/>
              </a:rPr>
              <a:t>worse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 smtClean="0">
                <a:latin typeface="+mn-lt"/>
                <a:cs typeface="+mn-cs"/>
              </a:rPr>
              <a:t>= “</a:t>
            </a:r>
            <a:r>
              <a:rPr lang="en-US" sz="2400" i="1" kern="0" dirty="0" smtClean="0">
                <a:latin typeface="+mn-lt"/>
                <a:cs typeface="+mn-cs"/>
              </a:rPr>
              <a:t>k</a:t>
            </a:r>
            <a:r>
              <a:rPr lang="en-US" sz="2400" kern="0" dirty="0" smtClean="0">
                <a:latin typeface="+mn-lt"/>
                <a:cs typeface="+mn-cs"/>
              </a:rPr>
              <a:t>-competitive”</a:t>
            </a:r>
            <a:endParaRPr lang="en-US" sz="2400" kern="0" dirty="0">
              <a:latin typeface="+mn-lt"/>
              <a:cs typeface="+mn-cs"/>
            </a:endParaRPr>
          </a:p>
        </p:txBody>
      </p:sp>
      <p:grpSp>
        <p:nvGrpSpPr>
          <p:cNvPr id="18" name="Group 37"/>
          <p:cNvGrpSpPr>
            <a:grpSpLocks/>
          </p:cNvGrpSpPr>
          <p:nvPr/>
        </p:nvGrpSpPr>
        <p:grpSpPr bwMode="auto">
          <a:xfrm flipH="1">
            <a:off x="76200" y="3976688"/>
            <a:ext cx="3930650" cy="2881312"/>
            <a:chOff x="2904380" y="141732"/>
            <a:chExt cx="3746286" cy="2976384"/>
          </a:xfrm>
        </p:grpSpPr>
        <p:pic>
          <p:nvPicPr>
            <p:cNvPr id="21" name="Picture 3" descr="C:\Documents and Settings\adamw\Local Settings\Temporary Internet Files\Content.IE5\0BC2PCHE\MCj0432621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3699" y="1608342"/>
              <a:ext cx="1336967" cy="1509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Callout 22"/>
            <p:cNvSpPr/>
            <p:nvPr/>
          </p:nvSpPr>
          <p:spPr bwMode="auto">
            <a:xfrm>
              <a:off x="2904380" y="141732"/>
              <a:ext cx="3611625" cy="1936699"/>
            </a:xfrm>
            <a:prstGeom prst="wedgeEllipseCallout">
              <a:avLst>
                <a:gd name="adj1" fmla="val 32478"/>
                <a:gd name="adj2" fmla="val 55238"/>
              </a:avLst>
            </a:prstGeom>
            <a:solidFill>
              <a:schemeClr val="bg2">
                <a:lumMod val="5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  <a:t>How can we find k</a:t>
              </a:r>
              <a:br>
                <a:rPr lang="en-US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</a:br>
              <a:r>
                <a:rPr lang="en-US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  <a:t>without knowing OPT</a:t>
              </a:r>
              <a:r>
                <a:rPr lang="en-US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  <a:cs typeface="Arial" charset="0"/>
                </a:rPr>
                <a:t>?</a:t>
              </a:r>
              <a:endPara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663"/>
            <a:ext cx="7283152" cy="560387"/>
          </a:xfrm>
        </p:spPr>
        <p:txBody>
          <a:bodyPr/>
          <a:lstStyle/>
          <a:p>
            <a:r>
              <a:rPr lang="en-AU" dirty="0" smtClean="0"/>
              <a:t>Amortized Local competitiveness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4225"/>
            <a:ext cx="8229600" cy="2265115"/>
          </a:xfrm>
        </p:spPr>
        <p:txBody>
          <a:bodyPr/>
          <a:lstStyle/>
          <a:p>
            <a:r>
              <a:rPr lang="en-AU" b="0" i="1" dirty="0" smtClean="0">
                <a:sym typeface="Symbol"/>
              </a:rPr>
              <a:t></a:t>
            </a:r>
            <a:r>
              <a:rPr lang="en-AU" b="0" dirty="0" smtClean="0">
                <a:sym typeface="Symbol"/>
              </a:rPr>
              <a:t>(0)=0</a:t>
            </a:r>
          </a:p>
          <a:p>
            <a:r>
              <a:rPr lang="en-AU" b="0" i="1" dirty="0">
                <a:sym typeface="Symbol"/>
              </a:rPr>
              <a:t></a:t>
            </a:r>
            <a:r>
              <a:rPr lang="en-AU" b="0" dirty="0" smtClean="0">
                <a:sym typeface="Symbol"/>
              </a:rPr>
              <a:t>()  0</a:t>
            </a:r>
          </a:p>
          <a:p>
            <a:r>
              <a:rPr lang="en-AU" b="0" i="1" dirty="0" smtClean="0">
                <a:sym typeface="Symbol"/>
              </a:rPr>
              <a:t></a:t>
            </a:r>
            <a:r>
              <a:rPr lang="en-AU" b="0" i="1" dirty="0">
                <a:sym typeface="Symbol"/>
              </a:rPr>
              <a:t> </a:t>
            </a:r>
            <a:r>
              <a:rPr lang="en-AU" b="0" dirty="0" smtClean="0">
                <a:sym typeface="Symbol"/>
              </a:rPr>
              <a:t> has no    upward   jumps</a:t>
            </a:r>
            <a:endParaRPr lang="en-AU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5596" y="2604045"/>
                <a:ext cx="4939942" cy="77328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R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AU" sz="3600" i="1" kern="0" smtClean="0">
                              <a:latin typeface="Cambria Math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3600" i="1" kern="0" smtClean="0">
                                  <a:latin typeface="Cambria Math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  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𝑐𝑜𝑠𝑡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(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𝐴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  <m:r>
                        <a:rPr lang="en-AU" sz="3600" i="1" kern="0" smtClean="0">
                          <a:latin typeface="Cambria Math"/>
                          <a:ea typeface="Cambria Math"/>
                          <a:cs typeface="+mn-cs"/>
                        </a:rPr>
                        <m:t>≤</m:t>
                      </m:r>
                      <m:r>
                        <a:rPr lang="en-AU" sz="3600" b="0" i="1" kern="0" smtClean="0">
                          <a:latin typeface="Cambria Math"/>
                          <a:cs typeface="+mn-cs"/>
                        </a:rPr>
                        <m:t>𝑘</m:t>
                      </m:r>
                      <m:r>
                        <a:rPr lang="en-AU" sz="3600" b="0" i="1" kern="0" smtClean="0">
                          <a:latin typeface="Cambria Math"/>
                          <a:cs typeface="+mn-cs"/>
                        </a:rPr>
                        <m:t> </m:t>
                      </m:r>
                      <m:box>
                        <m:boxPr>
                          <m:ctrlPr>
                            <a:rPr lang="en-AU" sz="3600" b="0" i="1" kern="0" smtClean="0">
                              <a:latin typeface="Cambria Math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   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𝑐𝑜𝑠𝑡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(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𝑂𝑃𝑇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AU" sz="3600" kern="0" dirty="0" smtClean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2604045"/>
                <a:ext cx="4939942" cy="7732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935596" y="224644"/>
            <a:ext cx="2016224" cy="86409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AU" sz="2400" kern="0" dirty="0" smtClean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4011" y="2640049"/>
                <a:ext cx="1336455" cy="756233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R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b="0" i="1" kern="0" smtClean="0">
                          <a:latin typeface="Cambria Math"/>
                          <a:cs typeface="+mn-cs"/>
                        </a:rPr>
                        <m:t>−  </m:t>
                      </m:r>
                      <m:box>
                        <m:boxPr>
                          <m:ctrlPr>
                            <a:rPr lang="en-AU" sz="3600" b="0" i="1" kern="0" smtClean="0">
                              <a:latin typeface="Cambria Math"/>
                              <a:cs typeface="+mn-cs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𝑑</m:t>
                              </m:r>
                              <m:r>
                                <a:rPr lang="en-AU" sz="3600" b="0" i="1" kern="0" smtClean="0">
                                  <a:latin typeface="Cambria Math"/>
                                  <a:ea typeface="Cambria Math"/>
                                  <a:cs typeface="+mn-cs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AU" sz="3600" b="0" i="1" kern="0" smtClean="0">
                                  <a:latin typeface="Cambria Math"/>
                                  <a:cs typeface="+mn-cs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AU" sz="3600" kern="0" dirty="0" smtClean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011" y="2640049"/>
                <a:ext cx="1336455" cy="7562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012160" y="1527175"/>
            <a:ext cx="280717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solidFill>
                  <a:schemeClr val="accent2"/>
                </a:solidFill>
                <a:latin typeface="+mn-lt"/>
                <a:cs typeface="+mn-cs"/>
              </a:rPr>
              <a:t>Potential function</a:t>
            </a: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 flipH="1">
            <a:off x="7020272" y="1988840"/>
            <a:ext cx="395478" cy="6512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80461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575556" y="2772217"/>
            <a:ext cx="105670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SRPT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5596" y="4852440"/>
            <a:ext cx="63350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PS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78990" y="1412776"/>
            <a:ext cx="2945038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Stochastic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(M/GI/1)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4088" y="1376772"/>
            <a:ext cx="3050836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Worst-case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(no assumptions)</a:t>
            </a: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>
          <a:xfrm>
            <a:off x="1645332" y="347663"/>
            <a:ext cx="7067128" cy="56038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rot="5400000">
            <a:off x="-1017578" y="3969398"/>
            <a:ext cx="54185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5400000">
            <a:off x="2492812" y="3969398"/>
            <a:ext cx="541851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5984945" y="3987655"/>
            <a:ext cx="5455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95536" y="2564904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95536" y="6569118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265747" y="2816932"/>
            <a:ext cx="3429144" cy="9048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(SRPT, P</a:t>
            </a:r>
            <a:r>
              <a:rPr lang="en-US" sz="2400" kern="0" baseline="30000" dirty="0" smtClean="0">
                <a:latin typeface="+mn-lt"/>
                <a:cs typeface="+mn-cs"/>
              </a:rPr>
              <a:t>-1</a:t>
            </a:r>
            <a:r>
              <a:rPr lang="en-US" sz="2400" kern="0" dirty="0" smtClean="0">
                <a:latin typeface="+mn-lt"/>
                <a:cs typeface="+mn-cs"/>
              </a:rPr>
              <a:t>(n))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Exactly 2-competitive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4595" y="5007021"/>
            <a:ext cx="2951449" cy="9048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(PS, P</a:t>
            </a:r>
            <a:r>
              <a:rPr lang="en-US" sz="2400" kern="0" baseline="30000" dirty="0" smtClean="0">
                <a:latin typeface="+mn-lt"/>
                <a:cs typeface="+mn-cs"/>
              </a:rPr>
              <a:t>-1</a:t>
            </a:r>
            <a:r>
              <a:rPr lang="en-US" sz="2400" kern="0" dirty="0" smtClean="0">
                <a:latin typeface="+mn-lt"/>
                <a:cs typeface="+mn-cs"/>
              </a:rPr>
              <a:t>(n))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400" kern="0" dirty="0" smtClean="0">
                <a:latin typeface="+mn-lt"/>
                <a:cs typeface="+mn-cs"/>
              </a:rPr>
              <a:t>(</a:t>
            </a:r>
            <a:r>
              <a:rPr lang="el-GR" sz="2400" kern="0" dirty="0" smtClean="0">
                <a:latin typeface="+mn-lt"/>
                <a:cs typeface="+mn-cs"/>
              </a:rPr>
              <a:t>4</a:t>
            </a:r>
            <a:r>
              <a:rPr lang="el-GR" sz="2400" kern="0" dirty="0" smtClean="0">
                <a:latin typeface="+mn-lt"/>
                <a:cs typeface="+mn-cs"/>
                <a:sym typeface="Symbol"/>
              </a:rPr>
              <a:t></a:t>
            </a:r>
            <a:r>
              <a:rPr lang="en-US" sz="2400" kern="0" dirty="0" smtClean="0">
                <a:latin typeface="+mn-lt"/>
                <a:cs typeface="+mn-cs"/>
              </a:rPr>
              <a:t>-2)-competitive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5170" y="4869160"/>
            <a:ext cx="540533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6000" kern="0" dirty="0" smtClean="0">
                <a:solidFill>
                  <a:srgbClr val="FF0000"/>
                </a:solidFill>
                <a:latin typeface="+mj-lt"/>
                <a:cs typeface="+mn-cs"/>
              </a:rPr>
              <a:t>?</a:t>
            </a:r>
            <a:endParaRPr lang="en-US" sz="6000" kern="0" dirty="0" smtClean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ft-Right Arrow 15"/>
          <p:cNvSpPr/>
          <p:nvPr/>
        </p:nvSpPr>
        <p:spPr bwMode="auto">
          <a:xfrm>
            <a:off x="2622550" y="1676400"/>
            <a:ext cx="930275" cy="569913"/>
          </a:xfrm>
          <a:prstGeom prst="leftRightArrow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77825" y="1089025"/>
            <a:ext cx="2170113" cy="1350963"/>
            <a:chOff x="638679" y="1018178"/>
            <a:chExt cx="2744600" cy="1629507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38679" y="1570392"/>
              <a:ext cx="2744600" cy="1077293"/>
              <a:chOff x="4116761" y="2576946"/>
              <a:chExt cx="3712957" cy="1402399"/>
            </a:xfrm>
          </p:grpSpPr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6411896" y="2575972"/>
                <a:ext cx="1417822" cy="140337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latin typeface="+mn-lt"/>
                    <a:cs typeface="Arial" charset="0"/>
                  </a:rPr>
                  <a:t>PS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H="1">
                <a:off x="4116761" y="2578466"/>
                <a:ext cx="2889967" cy="24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 flipH="1" flipV="1">
                <a:off x="4116761" y="3954418"/>
                <a:ext cx="2854658" cy="9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36" name="Rectangle 44"/>
              <p:cNvSpPr>
                <a:spLocks noChangeArrowheads="1"/>
              </p:cNvSpPr>
              <p:nvPr/>
            </p:nvSpPr>
            <p:spPr bwMode="auto">
              <a:xfrm>
                <a:off x="5472113" y="2708085"/>
                <a:ext cx="874595" cy="236803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37" name="Rectangle 45"/>
              <p:cNvSpPr>
                <a:spLocks noChangeArrowheads="1"/>
              </p:cNvSpPr>
              <p:nvPr/>
            </p:nvSpPr>
            <p:spPr bwMode="auto">
              <a:xfrm>
                <a:off x="4649123" y="3074506"/>
                <a:ext cx="1708450" cy="30909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38" name="Rectangle 46"/>
              <p:cNvSpPr>
                <a:spLocks noChangeArrowheads="1"/>
              </p:cNvSpPr>
              <p:nvPr/>
            </p:nvSpPr>
            <p:spPr bwMode="auto">
              <a:xfrm>
                <a:off x="5803482" y="3513215"/>
                <a:ext cx="562239" cy="30909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325331" y="1018178"/>
              <a:ext cx="1351219" cy="482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000" kern="0" dirty="0">
                  <a:latin typeface="+mn-lt"/>
                  <a:cs typeface="+mn-cs"/>
                </a:rPr>
                <a:t>M/GI/1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497263" y="1089025"/>
            <a:ext cx="2171700" cy="1350963"/>
            <a:chOff x="638679" y="1018178"/>
            <a:chExt cx="2744600" cy="162950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638679" y="1570392"/>
              <a:ext cx="2744600" cy="1077293"/>
              <a:chOff x="4116761" y="2576946"/>
              <a:chExt cx="3712957" cy="1402399"/>
            </a:xfrm>
          </p:grpSpPr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6410217" y="2575972"/>
                <a:ext cx="1419501" cy="140337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chemeClr val="accent1"/>
                    </a:solidFill>
                    <a:latin typeface="+mn-lt"/>
                    <a:cs typeface="Arial" charset="0"/>
                  </a:rPr>
                  <a:t>PS</a:t>
                </a:r>
              </a:p>
            </p:txBody>
          </p:sp>
          <p:sp>
            <p:nvSpPr>
              <p:cNvPr id="45" name="Line 11"/>
              <p:cNvSpPr>
                <a:spLocks noChangeShapeType="1"/>
              </p:cNvSpPr>
              <p:nvPr/>
            </p:nvSpPr>
            <p:spPr bwMode="auto">
              <a:xfrm flipH="1">
                <a:off x="4116761" y="2578466"/>
                <a:ext cx="2890569" cy="24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6" name="Line 12"/>
              <p:cNvSpPr>
                <a:spLocks noChangeShapeType="1"/>
              </p:cNvSpPr>
              <p:nvPr/>
            </p:nvSpPr>
            <p:spPr bwMode="auto">
              <a:xfrm flipH="1" flipV="1">
                <a:off x="4116761" y="3954418"/>
                <a:ext cx="2855286" cy="9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7" name="Rectangle 44"/>
              <p:cNvSpPr>
                <a:spLocks noChangeArrowheads="1"/>
              </p:cNvSpPr>
              <p:nvPr/>
            </p:nvSpPr>
            <p:spPr bwMode="auto">
              <a:xfrm>
                <a:off x="5471121" y="2708085"/>
                <a:ext cx="876671" cy="236803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8" name="Rectangle 45"/>
              <p:cNvSpPr>
                <a:spLocks noChangeArrowheads="1"/>
              </p:cNvSpPr>
              <p:nvPr/>
            </p:nvSpPr>
            <p:spPr bwMode="auto">
              <a:xfrm>
                <a:off x="4651448" y="3074506"/>
                <a:ext cx="1704486" cy="30909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5804962" y="3513215"/>
                <a:ext cx="561828" cy="30909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286709" y="1018178"/>
              <a:ext cx="1294055" cy="482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000" kern="0" dirty="0">
                  <a:latin typeface="+mn-lt"/>
                  <a:cs typeface="+mn-cs"/>
                </a:rPr>
                <a:t>M/M/1</a:t>
              </a:r>
            </a:p>
          </p:txBody>
        </p:sp>
      </p:grpSp>
      <p:sp>
        <p:nvSpPr>
          <p:cNvPr id="50" name="Left-Right Arrow 49"/>
          <p:cNvSpPr/>
          <p:nvPr/>
        </p:nvSpPr>
        <p:spPr bwMode="auto">
          <a:xfrm>
            <a:off x="5743575" y="1676400"/>
            <a:ext cx="930275" cy="569913"/>
          </a:xfrm>
          <a:prstGeom prst="leftRightArrow">
            <a:avLst/>
          </a:prstGeom>
          <a:solidFill>
            <a:schemeClr val="bg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6597650" y="1089025"/>
            <a:ext cx="2171700" cy="1350963"/>
            <a:chOff x="638680" y="1018178"/>
            <a:chExt cx="2744599" cy="1629507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638680" y="1570392"/>
              <a:ext cx="2744599" cy="1077293"/>
              <a:chOff x="4116761" y="2576946"/>
              <a:chExt cx="3712954" cy="1402399"/>
            </a:xfrm>
          </p:grpSpPr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410217" y="2575972"/>
                <a:ext cx="1419498" cy="140337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>
                    <a:solidFill>
                      <a:schemeClr val="accent1"/>
                    </a:solidFill>
                    <a:latin typeface="Century Gothic" pitchFamily="34" charset="0"/>
                  </a:rPr>
                  <a:t>FCFS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 flipH="1">
                <a:off x="4116761" y="2578466"/>
                <a:ext cx="2890568" cy="24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56" name="Line 12"/>
              <p:cNvSpPr>
                <a:spLocks noChangeShapeType="1"/>
              </p:cNvSpPr>
              <p:nvPr/>
            </p:nvSpPr>
            <p:spPr bwMode="auto">
              <a:xfrm flipH="1" flipV="1">
                <a:off x="4116761" y="3954418"/>
                <a:ext cx="2855283" cy="9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57" name="Rectangle 44"/>
              <p:cNvSpPr>
                <a:spLocks noChangeArrowheads="1"/>
              </p:cNvSpPr>
              <p:nvPr/>
            </p:nvSpPr>
            <p:spPr bwMode="auto">
              <a:xfrm flipH="1">
                <a:off x="5199707" y="2708085"/>
                <a:ext cx="358267" cy="1069354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58" name="Rectangle 45"/>
              <p:cNvSpPr>
                <a:spLocks noChangeArrowheads="1"/>
              </p:cNvSpPr>
              <p:nvPr/>
            </p:nvSpPr>
            <p:spPr bwMode="auto">
              <a:xfrm>
                <a:off x="4651449" y="3069521"/>
                <a:ext cx="350124" cy="702932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  <p:sp>
            <p:nvSpPr>
              <p:cNvPr id="59" name="Rectangle 46"/>
              <p:cNvSpPr>
                <a:spLocks noChangeArrowheads="1"/>
              </p:cNvSpPr>
              <p:nvPr/>
            </p:nvSpPr>
            <p:spPr bwMode="auto">
              <a:xfrm>
                <a:off x="5775106" y="3271427"/>
                <a:ext cx="363696" cy="491055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000" dirty="0">
                  <a:latin typeface="+mn-lt"/>
                  <a:cs typeface="Arial" charset="0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210472" y="1018178"/>
              <a:ext cx="1294054" cy="4825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000" kern="0" dirty="0">
                  <a:latin typeface="+mn-lt"/>
                  <a:cs typeface="+mn-cs"/>
                </a:rPr>
                <a:t>M/M/1</a:t>
              </a:r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1425575" y="2854325"/>
            <a:ext cx="5997575" cy="2055813"/>
            <a:chOff x="1379094" y="3387779"/>
            <a:chExt cx="5998758" cy="2055619"/>
          </a:xfrm>
        </p:grpSpPr>
        <p:sp>
          <p:nvSpPr>
            <p:cNvPr id="60" name="Oval 59"/>
            <p:cNvSpPr/>
            <p:nvPr/>
          </p:nvSpPr>
          <p:spPr bwMode="auto">
            <a:xfrm>
              <a:off x="2338133" y="4402096"/>
              <a:ext cx="420771" cy="403187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Arial" charset="0"/>
                </a:rPr>
                <a:t>0</a:t>
              </a: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3179674" y="4402096"/>
              <a:ext cx="420771" cy="403187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140302" y="4402096"/>
              <a:ext cx="419183" cy="403187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4978667" y="4402096"/>
              <a:ext cx="420770" cy="403187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13329" name="Freeform 77"/>
            <p:cNvSpPr>
              <a:spLocks noChangeArrowheads="1"/>
            </p:cNvSpPr>
            <p:nvPr/>
          </p:nvSpPr>
          <p:spPr bwMode="auto">
            <a:xfrm rot="366281">
              <a:off x="2578310" y="4181009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3330" name="Freeform 78"/>
            <p:cNvSpPr>
              <a:spLocks noChangeArrowheads="1"/>
            </p:cNvSpPr>
            <p:nvPr/>
          </p:nvSpPr>
          <p:spPr bwMode="auto">
            <a:xfrm rot="366281">
              <a:off x="3510198" y="4181009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3331" name="Freeform 79"/>
            <p:cNvSpPr>
              <a:spLocks noChangeArrowheads="1"/>
            </p:cNvSpPr>
            <p:nvPr/>
          </p:nvSpPr>
          <p:spPr bwMode="auto">
            <a:xfrm rot="366281">
              <a:off x="4427095" y="4181009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3332" name="Freeform 80"/>
            <p:cNvSpPr>
              <a:spLocks noChangeArrowheads="1"/>
            </p:cNvSpPr>
            <p:nvPr/>
          </p:nvSpPr>
          <p:spPr bwMode="auto">
            <a:xfrm rot="-10430277">
              <a:off x="4369633" y="4799353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3" name="Freeform 81"/>
            <p:cNvSpPr>
              <a:spLocks noChangeArrowheads="1"/>
            </p:cNvSpPr>
            <p:nvPr/>
          </p:nvSpPr>
          <p:spPr bwMode="auto">
            <a:xfrm rot="-10430277">
              <a:off x="3487712" y="4799353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4" name="Freeform 82"/>
            <p:cNvSpPr>
              <a:spLocks noChangeArrowheads="1"/>
            </p:cNvSpPr>
            <p:nvPr/>
          </p:nvSpPr>
          <p:spPr bwMode="auto">
            <a:xfrm rot="-10430277">
              <a:off x="2530840" y="4799353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335" name="Freeform 83"/>
            <p:cNvSpPr>
              <a:spLocks noChangeArrowheads="1"/>
            </p:cNvSpPr>
            <p:nvPr/>
          </p:nvSpPr>
          <p:spPr bwMode="auto">
            <a:xfrm rot="366281">
              <a:off x="5254052" y="4181009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 sz="2400"/>
            </a:p>
          </p:txBody>
        </p:sp>
        <p:sp>
          <p:nvSpPr>
            <p:cNvPr id="13336" name="Freeform 84"/>
            <p:cNvSpPr>
              <a:spLocks noChangeArrowheads="1"/>
            </p:cNvSpPr>
            <p:nvPr/>
          </p:nvSpPr>
          <p:spPr bwMode="auto">
            <a:xfrm rot="-10430277">
              <a:off x="5196591" y="4799353"/>
              <a:ext cx="809469" cy="224852"/>
            </a:xfrm>
            <a:custGeom>
              <a:avLst/>
              <a:gdLst>
                <a:gd name="T0" fmla="*/ 0 w 809469"/>
                <a:gd name="T1" fmla="*/ 2147483647 h 109928"/>
                <a:gd name="T2" fmla="*/ 404734 w 809469"/>
                <a:gd name="T3" fmla="*/ 112138002 h 109928"/>
                <a:gd name="T4" fmla="*/ 809469 w 809469"/>
                <a:gd name="T5" fmla="*/ 1794087593 h 109928"/>
                <a:gd name="T6" fmla="*/ 0 60000 65536"/>
                <a:gd name="T7" fmla="*/ 0 60000 65536"/>
                <a:gd name="T8" fmla="*/ 0 60000 65536"/>
                <a:gd name="T9" fmla="*/ 0 w 809469"/>
                <a:gd name="T10" fmla="*/ 0 h 109928"/>
                <a:gd name="T11" fmla="*/ 809469 w 809469"/>
                <a:gd name="T12" fmla="*/ 109928 h 1099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9469" h="109928">
                  <a:moveTo>
                    <a:pt x="0" y="109928"/>
                  </a:moveTo>
                  <a:cubicBezTo>
                    <a:pt x="134911" y="59961"/>
                    <a:pt x="269823" y="9994"/>
                    <a:pt x="404734" y="4997"/>
                  </a:cubicBezTo>
                  <a:cubicBezTo>
                    <a:pt x="539645" y="0"/>
                    <a:pt x="674557" y="39974"/>
                    <a:pt x="809469" y="79948"/>
                  </a:cubicBezTo>
                </a:path>
              </a:pathLst>
            </a:custGeom>
            <a:noFill/>
            <a:ln w="38100" algn="ctr">
              <a:solidFill>
                <a:schemeClr val="tx1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6056027" y="4545770"/>
              <a:ext cx="532151" cy="74951"/>
              <a:chOff x="5966085" y="4200994"/>
              <a:chExt cx="532151" cy="74951"/>
            </a:xfrm>
          </p:grpSpPr>
          <p:sp>
            <p:nvSpPr>
              <p:cNvPr id="86" name="Oval 85"/>
              <p:cNvSpPr/>
              <p:nvPr/>
            </p:nvSpPr>
            <p:spPr bwMode="auto">
              <a:xfrm>
                <a:off x="5966849" y="4201769"/>
                <a:ext cx="74628" cy="74606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342900" indent="-342900" algn="ctr" eaLnBrk="0" hangingPunct="0">
                  <a:spcBef>
                    <a:spcPct val="20000"/>
                  </a:spcBef>
                  <a:defRPr/>
                </a:pPr>
                <a:endParaRPr lang="en-US" sz="2400" kern="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6119279" y="4201769"/>
                <a:ext cx="74628" cy="74606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342900" indent="-342900" algn="ctr" eaLnBrk="0" hangingPunct="0">
                  <a:spcBef>
                    <a:spcPct val="20000"/>
                  </a:spcBef>
                  <a:defRPr/>
                </a:pPr>
                <a:endParaRPr lang="en-US" sz="2400" kern="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6271709" y="4201769"/>
                <a:ext cx="74628" cy="74606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342900" indent="-342900" algn="ctr" eaLnBrk="0" hangingPunct="0">
                  <a:spcBef>
                    <a:spcPct val="20000"/>
                  </a:spcBef>
                  <a:defRPr/>
                </a:pPr>
                <a:endParaRPr lang="en-US" sz="2400" kern="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6424139" y="4201769"/>
                <a:ext cx="74628" cy="74606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marL="342900" indent="-342900" algn="ctr" eaLnBrk="0" hangingPunct="0">
                  <a:spcBef>
                    <a:spcPct val="20000"/>
                  </a:spcBef>
                  <a:defRPr/>
                </a:pPr>
                <a:endParaRPr lang="en-US" sz="2400" kern="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2833531" y="3762394"/>
              <a:ext cx="333441" cy="461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l-GR" sz="2400" kern="0" dirty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sz="24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65578" y="3779855"/>
              <a:ext cx="333441" cy="461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l-GR" sz="2400" kern="0" dirty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sz="24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680158" y="3779855"/>
              <a:ext cx="333441" cy="461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l-GR" sz="2400" kern="0" dirty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sz="24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34401" y="3795728"/>
              <a:ext cx="333441" cy="460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l-GR" sz="2400" kern="0" dirty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sz="2400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746202" y="4949732"/>
              <a:ext cx="406480" cy="461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i="1" kern="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i="1" kern="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i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78247" y="4967193"/>
              <a:ext cx="406480" cy="461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i="1" kern="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i="1" kern="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i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591240" y="4967193"/>
              <a:ext cx="408067" cy="4619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i="1" kern="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i="1" kern="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i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47071" y="4981479"/>
              <a:ext cx="406480" cy="461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i="1" kern="0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400" i="1" kern="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i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379094" y="3387779"/>
              <a:ext cx="5998758" cy="461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+mn-cs"/>
                </a:rPr>
                <a:t>“Textbook” stochastic control problem:</a:t>
              </a:r>
            </a:p>
          </p:txBody>
        </p:sp>
      </p:grpSp>
      <p:cxnSp>
        <p:nvCxnSpPr>
          <p:cNvPr id="101" name="Straight Arrow Connector 100"/>
          <p:cNvCxnSpPr>
            <a:cxnSpLocks noChangeShapeType="1"/>
          </p:cNvCxnSpPr>
          <p:nvPr/>
        </p:nvCxnSpPr>
        <p:spPr bwMode="auto">
          <a:xfrm>
            <a:off x="404813" y="5192713"/>
            <a:ext cx="809625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" name="TextBox 101"/>
          <p:cNvSpPr txBox="1"/>
          <p:nvPr/>
        </p:nvSpPr>
        <p:spPr>
          <a:xfrm>
            <a:off x="1217613" y="4967288"/>
            <a:ext cx="8005762" cy="904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+mn-cs"/>
              </a:rPr>
              <a:t>Can “solve” numerically with dynamic programming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+mn-cs"/>
              </a:rPr>
              <a:t>[</a:t>
            </a:r>
            <a:r>
              <a:rPr lang="en-US" sz="2400" kern="0" dirty="0" err="1">
                <a:latin typeface="+mn-lt"/>
                <a:cs typeface="+mn-cs"/>
              </a:rPr>
              <a:t>Bertsekas</a:t>
            </a:r>
            <a:r>
              <a:rPr lang="en-US" sz="2400" kern="0" dirty="0">
                <a:latin typeface="+mn-lt"/>
                <a:cs typeface="+mn-cs"/>
              </a:rPr>
              <a:t>] [Ross] [George &amp; Harrison 01] …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3049588" y="4724400"/>
            <a:ext cx="1935162" cy="898525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analysis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902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1875" y="6854825"/>
              <a:ext cx="15875" cy="1588"/>
            </p14:xfrm>
          </p:contentPart>
        </mc:Choice>
        <mc:Fallback xmlns="">
          <p:pic>
            <p:nvPicPr>
              <p:cNvPr id="9902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659" y="6823065"/>
                <a:ext cx="29946" cy="651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0" grpId="0" animBg="1"/>
      <p:bldP spid="102" grpId="0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 bwMode="auto">
          <a:xfrm>
            <a:off x="4740275" y="3376613"/>
            <a:ext cx="1843088" cy="646112"/>
          </a:xfrm>
          <a:prstGeom prst="ellipse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27188" y="1358900"/>
            <a:ext cx="6154737" cy="2854325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2176463" y="2606675"/>
          <a:ext cx="51101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56" name="Equation" r:id="rId4" imgW="2679480" imgH="431640" progId="">
                  <p:embed/>
                </p:oleObj>
              </mc:Choice>
              <mc:Fallback>
                <p:oleObj name="Equation" r:id="rId4" imgW="2679480" imgH="4316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606675"/>
                        <a:ext cx="5110162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841875" y="3422650"/>
          <a:ext cx="14525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57" name="Equation" r:id="rId6" imgW="761760" imgH="253800" progId="">
                  <p:embed/>
                </p:oleObj>
              </mc:Choice>
              <mc:Fallback>
                <p:oleObj name="Equation" r:id="rId6" imgW="761760" imgH="253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3422650"/>
                        <a:ext cx="14525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38300" y="1360488"/>
            <a:ext cx="61737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u="sng" kern="0" dirty="0">
                <a:latin typeface="+mn-lt"/>
                <a:cs typeface="+mn-cs"/>
              </a:rPr>
              <a:t>Theorem</a:t>
            </a:r>
            <a:r>
              <a:rPr lang="en-US" sz="2400" kern="0" dirty="0">
                <a:latin typeface="+mn-lt"/>
                <a:cs typeface="+mn-cs"/>
              </a:rPr>
              <a:t>:</a:t>
            </a:r>
            <a:br>
              <a:rPr lang="en-US" sz="2400" kern="0" dirty="0">
                <a:latin typeface="+mn-lt"/>
                <a:cs typeface="+mn-cs"/>
              </a:rPr>
            </a:br>
            <a:r>
              <a:rPr lang="en-US" sz="2400" kern="0" dirty="0">
                <a:latin typeface="+mn-lt"/>
                <a:cs typeface="+mn-cs"/>
              </a:rPr>
              <a:t>In an </a:t>
            </a:r>
            <a:r>
              <a:rPr lang="en-US" sz="2400" kern="0" dirty="0">
                <a:solidFill>
                  <a:schemeClr val="accent1"/>
                </a:solidFill>
                <a:latin typeface="+mn-lt"/>
                <a:cs typeface="+mn-cs"/>
              </a:rPr>
              <a:t>M/GI/1</a:t>
            </a:r>
            <a:r>
              <a:rPr lang="en-US" sz="2400" kern="0" dirty="0">
                <a:latin typeface="+mn-lt"/>
                <a:cs typeface="+mn-cs"/>
              </a:rPr>
              <a:t> queue with </a:t>
            </a:r>
            <a:r>
              <a:rPr lang="el-GR" sz="2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i="1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=2,</a:t>
            </a:r>
            <a:r>
              <a:rPr lang="en-US" sz="2400" i="1" kern="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kern="0" dirty="0">
                <a:latin typeface="+mn-lt"/>
                <a:cs typeface="Times New Roman" pitchFamily="18" charset="0"/>
              </a:rPr>
              <a:t>the optimal speeds satisfy</a:t>
            </a:r>
            <a:endParaRPr lang="en-US" sz="2400" i="1" kern="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3075" y="3435350"/>
            <a:ext cx="18002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+mn-cs"/>
              </a:rPr>
              <a:t>For large </a:t>
            </a:r>
            <a:r>
              <a:rPr lang="en-US" sz="2400" i="1" kern="0" dirty="0">
                <a:latin typeface="Times New Roman" pitchFamily="18" charset="0"/>
                <a:cs typeface="Times New Roman" pitchFamily="18" charset="0"/>
              </a:rPr>
              <a:t>n,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1112838" y="3278188"/>
            <a:ext cx="1054100" cy="10350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0" y="4313238"/>
            <a:ext cx="1744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chemeClr val="accent1"/>
                </a:solidFill>
                <a:latin typeface="+mn-lt"/>
                <a:cs typeface="+mn-cs"/>
              </a:rPr>
              <a:t>arriving load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89088" y="777875"/>
            <a:ext cx="3657600" cy="5603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78025" y="6167438"/>
            <a:ext cx="71104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AU" sz="2400" kern="0" dirty="0">
                <a:latin typeface="+mn-lt"/>
                <a:cs typeface="+mn-cs"/>
              </a:rPr>
              <a:t>Wierman, A., Tang: </a:t>
            </a:r>
            <a:r>
              <a:rPr lang="en-AU" sz="2400" kern="0" dirty="0" err="1">
                <a:latin typeface="+mn-lt"/>
                <a:cs typeface="+mn-cs"/>
              </a:rPr>
              <a:t>Allerton</a:t>
            </a:r>
            <a:r>
              <a:rPr lang="en-AU" sz="2400" kern="0" dirty="0">
                <a:latin typeface="+mn-lt"/>
                <a:cs typeface="+mn-cs"/>
              </a:rPr>
              <a:t> 2008, INFOCOM’09</a:t>
            </a: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  <p:bldP spid="19" grpId="0"/>
      <p:bldP spid="2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575556" y="2772217"/>
            <a:ext cx="105670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SRPT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5596" y="4852440"/>
            <a:ext cx="63350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PS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78990" y="1412776"/>
            <a:ext cx="2945038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Stochastic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(M/GI/1)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4088" y="1376772"/>
            <a:ext cx="3050836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Worst-case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(no assumptions)</a:t>
            </a: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>
          <a:xfrm>
            <a:off x="1645332" y="347663"/>
            <a:ext cx="7067128" cy="56038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rot="5400000">
            <a:off x="-1017578" y="3969398"/>
            <a:ext cx="54185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5400000">
            <a:off x="2492812" y="3969398"/>
            <a:ext cx="541851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5984945" y="3987655"/>
            <a:ext cx="5455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95536" y="2564904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95536" y="6569118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265747" y="2816932"/>
            <a:ext cx="3429144" cy="9048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(SRPT, P</a:t>
            </a:r>
            <a:r>
              <a:rPr lang="en-US" sz="2400" kern="0" baseline="30000" dirty="0" smtClean="0">
                <a:latin typeface="+mn-lt"/>
                <a:cs typeface="+mn-cs"/>
              </a:rPr>
              <a:t>-1</a:t>
            </a:r>
            <a:r>
              <a:rPr lang="en-US" sz="2400" kern="0" dirty="0" smtClean="0">
                <a:latin typeface="+mn-lt"/>
                <a:cs typeface="+mn-cs"/>
              </a:rPr>
              <a:t>(n))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Exactly 2-competitive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4595" y="5007021"/>
            <a:ext cx="2951449" cy="9048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(PS, P</a:t>
            </a:r>
            <a:r>
              <a:rPr lang="en-US" sz="2400" kern="0" baseline="30000" dirty="0" smtClean="0">
                <a:latin typeface="+mn-lt"/>
                <a:cs typeface="+mn-cs"/>
              </a:rPr>
              <a:t>-1</a:t>
            </a:r>
            <a:r>
              <a:rPr lang="en-US" sz="2400" kern="0" dirty="0" smtClean="0">
                <a:latin typeface="+mn-lt"/>
                <a:cs typeface="+mn-cs"/>
              </a:rPr>
              <a:t>(n))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sz="2400" kern="0" dirty="0" smtClean="0">
                <a:latin typeface="+mn-lt"/>
                <a:cs typeface="+mn-cs"/>
              </a:rPr>
              <a:t>(</a:t>
            </a:r>
            <a:r>
              <a:rPr lang="el-GR" sz="2400" kern="0" dirty="0" smtClean="0">
                <a:latin typeface="+mn-lt"/>
                <a:cs typeface="+mn-cs"/>
              </a:rPr>
              <a:t>4</a:t>
            </a:r>
            <a:r>
              <a:rPr lang="el-GR" sz="2400" kern="0" dirty="0" smtClean="0">
                <a:latin typeface="+mn-lt"/>
                <a:cs typeface="+mn-cs"/>
                <a:sym typeface="Symbol"/>
              </a:rPr>
              <a:t></a:t>
            </a:r>
            <a:r>
              <a:rPr lang="en-US" sz="2400" kern="0" dirty="0" smtClean="0">
                <a:latin typeface="+mn-lt"/>
                <a:cs typeface="+mn-cs"/>
              </a:rPr>
              <a:t>-2)-competitive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381220" y="2627241"/>
          <a:ext cx="2081241" cy="69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44" name="Equation" r:id="rId5" imgW="761760" imgH="253800" progId="">
                  <p:embed/>
                </p:oleObj>
              </mc:Choice>
              <mc:Fallback>
                <p:oleObj name="Equation" r:id="rId5" imgW="761760" imgH="253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20" y="2627241"/>
                        <a:ext cx="2081241" cy="693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rot="5400000" flipH="1" flipV="1">
            <a:off x="2618555" y="4250544"/>
            <a:ext cx="1570061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271681" y="4962546"/>
          <a:ext cx="2081241" cy="69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45" name="Equation" r:id="rId7" imgW="761760" imgH="253800" progId="">
                  <p:embed/>
                </p:oleObj>
              </mc:Choice>
              <mc:Fallback>
                <p:oleObj name="Equation" r:id="rId7" imgW="761760" imgH="253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681" y="4962546"/>
                        <a:ext cx="2081241" cy="693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 rot="5400000" flipH="1" flipV="1">
            <a:off x="6525445" y="4067978"/>
            <a:ext cx="1570061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3695688" y="4926033"/>
            <a:ext cx="730260" cy="73026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AU" sz="2400" kern="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68244" y="4926033"/>
            <a:ext cx="972108" cy="73026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AU" sz="2400" kern="0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4" name="Straight Arrow Connector 33"/>
          <p:cNvCxnSpPr>
            <a:stCxn id="33" idx="2"/>
            <a:endCxn id="32" idx="6"/>
          </p:cNvCxnSpPr>
          <p:nvPr/>
        </p:nvCxnSpPr>
        <p:spPr bwMode="auto">
          <a:xfrm rot="10800000">
            <a:off x="4425948" y="5291163"/>
            <a:ext cx="234229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/>
          </a:ln>
          <a:effectLst/>
        </p:spPr>
      </p:cxn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750319" y="5481228"/>
          <a:ext cx="1317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46" name="Equation" r:id="rId9" imgW="482400" imgH="203040" progId="">
                  <p:embed/>
                </p:oleObj>
              </mc:Choice>
              <mc:Fallback>
                <p:oleObj name="Equation" r:id="rId9" imgW="482400" imgH="2030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19" y="5481228"/>
                        <a:ext cx="13176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rot="10800000">
            <a:off x="4498975" y="3067371"/>
            <a:ext cx="237334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720903" name="Object 7"/>
          <p:cNvGraphicFramePr>
            <a:graphicFrameLocks noChangeAspect="1"/>
          </p:cNvGraphicFramePr>
          <p:nvPr/>
        </p:nvGraphicFramePr>
        <p:xfrm>
          <a:off x="2714315" y="3104964"/>
          <a:ext cx="1317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47" name="Equation" r:id="rId11" imgW="482400" imgH="203040" progId="">
                  <p:embed/>
                </p:oleObj>
              </mc:Choice>
              <mc:Fallback>
                <p:oleObj name="Equation" r:id="rId11" imgW="482400" imgH="203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315" y="3104964"/>
                        <a:ext cx="13176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 bwMode="auto">
          <a:xfrm>
            <a:off x="6876256" y="2708920"/>
            <a:ext cx="972108" cy="73026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AU" sz="2400" kern="0" dirty="0" smtClean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198688" y="944563"/>
            <a:ext cx="4583112" cy="271303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5" name="TextBox 232"/>
          <p:cNvSpPr txBox="1">
            <a:spLocks noChangeArrowheads="1"/>
          </p:cNvSpPr>
          <p:nvPr/>
        </p:nvSpPr>
        <p:spPr bwMode="auto">
          <a:xfrm>
            <a:off x="2187575" y="3213100"/>
            <a:ext cx="1005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SRPT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Freeform 163"/>
          <p:cNvSpPr>
            <a:spLocks/>
          </p:cNvSpPr>
          <p:nvPr/>
        </p:nvSpPr>
        <p:spPr bwMode="auto">
          <a:xfrm>
            <a:off x="2174127" y="904875"/>
            <a:ext cx="4575175" cy="2344738"/>
          </a:xfrm>
          <a:custGeom>
            <a:avLst/>
            <a:gdLst>
              <a:gd name="T0" fmla="*/ 2147483647 w 3576"/>
              <a:gd name="T1" fmla="*/ 0 h 2117"/>
              <a:gd name="T2" fmla="*/ 2147483647 w 3576"/>
              <a:gd name="T3" fmla="*/ 0 h 2117"/>
              <a:gd name="T4" fmla="*/ 2147483647 w 3576"/>
              <a:gd name="T5" fmla="*/ 2147483647 h 2117"/>
              <a:gd name="T6" fmla="*/ 2147483647 w 3576"/>
              <a:gd name="T7" fmla="*/ 2147483647 h 2117"/>
              <a:gd name="T8" fmla="*/ 2147483647 w 3576"/>
              <a:gd name="T9" fmla="*/ 2147483647 h 2117"/>
              <a:gd name="T10" fmla="*/ 2147483647 w 3576"/>
              <a:gd name="T11" fmla="*/ 2147483647 h 2117"/>
              <a:gd name="T12" fmla="*/ 2147483647 w 3576"/>
              <a:gd name="T13" fmla="*/ 2147483647 h 2117"/>
              <a:gd name="T14" fmla="*/ 2147483647 w 3576"/>
              <a:gd name="T15" fmla="*/ 2147483647 h 2117"/>
              <a:gd name="T16" fmla="*/ 2147483647 w 3576"/>
              <a:gd name="T17" fmla="*/ 2147483647 h 2117"/>
              <a:gd name="T18" fmla="*/ 2147483647 w 3576"/>
              <a:gd name="T19" fmla="*/ 2147483647 h 2117"/>
              <a:gd name="T20" fmla="*/ 2147483647 w 3576"/>
              <a:gd name="T21" fmla="*/ 2147483647 h 2117"/>
              <a:gd name="T22" fmla="*/ 2147483647 w 3576"/>
              <a:gd name="T23" fmla="*/ 2147483647 h 2117"/>
              <a:gd name="T24" fmla="*/ 2147483647 w 3576"/>
              <a:gd name="T25" fmla="*/ 2147483647 h 2117"/>
              <a:gd name="T26" fmla="*/ 2147483647 w 3576"/>
              <a:gd name="T27" fmla="*/ 2147483647 h 2117"/>
              <a:gd name="T28" fmla="*/ 2147483647 w 3576"/>
              <a:gd name="T29" fmla="*/ 2147483647 h 2117"/>
              <a:gd name="T30" fmla="*/ 2147483647 w 3576"/>
              <a:gd name="T31" fmla="*/ 2147483647 h 2117"/>
              <a:gd name="T32" fmla="*/ 2147483647 w 3576"/>
              <a:gd name="T33" fmla="*/ 2147483647 h 2117"/>
              <a:gd name="T34" fmla="*/ 2147483647 w 3576"/>
              <a:gd name="T35" fmla="*/ 2147483647 h 2117"/>
              <a:gd name="T36" fmla="*/ 2147483647 w 3576"/>
              <a:gd name="T37" fmla="*/ 2147483647 h 2117"/>
              <a:gd name="T38" fmla="*/ 2147483647 w 3576"/>
              <a:gd name="T39" fmla="*/ 2147483647 h 2117"/>
              <a:gd name="T40" fmla="*/ 2147483647 w 3576"/>
              <a:gd name="T41" fmla="*/ 2147483647 h 2117"/>
              <a:gd name="T42" fmla="*/ 2147483647 w 3576"/>
              <a:gd name="T43" fmla="*/ 2147483647 h 2117"/>
              <a:gd name="T44" fmla="*/ 2147483647 w 3576"/>
              <a:gd name="T45" fmla="*/ 2147483647 h 2117"/>
              <a:gd name="T46" fmla="*/ 0 w 3576"/>
              <a:gd name="T47" fmla="*/ 2147483647 h 2117"/>
              <a:gd name="T48" fmla="*/ 0 w 3576"/>
              <a:gd name="T49" fmla="*/ 2147483647 h 2117"/>
              <a:gd name="T50" fmla="*/ 2147483647 w 3576"/>
              <a:gd name="T51" fmla="*/ 2147483647 h 2117"/>
              <a:gd name="T52" fmla="*/ 2147483647 w 3576"/>
              <a:gd name="T53" fmla="*/ 2147483647 h 2117"/>
              <a:gd name="T54" fmla="*/ 2147483647 w 3576"/>
              <a:gd name="T55" fmla="*/ 2147483647 h 2117"/>
              <a:gd name="T56" fmla="*/ 2147483647 w 3576"/>
              <a:gd name="T57" fmla="*/ 2147483647 h 2117"/>
              <a:gd name="T58" fmla="*/ 2147483647 w 3576"/>
              <a:gd name="T59" fmla="*/ 2147483647 h 2117"/>
              <a:gd name="T60" fmla="*/ 2147483647 w 3576"/>
              <a:gd name="T61" fmla="*/ 2147483647 h 2117"/>
              <a:gd name="T62" fmla="*/ 2147483647 w 3576"/>
              <a:gd name="T63" fmla="*/ 2147483647 h 2117"/>
              <a:gd name="T64" fmla="*/ 2147483647 w 3576"/>
              <a:gd name="T65" fmla="*/ 2147483647 h 2117"/>
              <a:gd name="T66" fmla="*/ 2147483647 w 3576"/>
              <a:gd name="T67" fmla="*/ 2147483647 h 2117"/>
              <a:gd name="T68" fmla="*/ 2147483647 w 3576"/>
              <a:gd name="T69" fmla="*/ 2147483647 h 2117"/>
              <a:gd name="T70" fmla="*/ 2147483647 w 3576"/>
              <a:gd name="T71" fmla="*/ 2147483647 h 2117"/>
              <a:gd name="T72" fmla="*/ 2147483647 w 3576"/>
              <a:gd name="T73" fmla="*/ 2147483647 h 2117"/>
              <a:gd name="T74" fmla="*/ 2147483647 w 3576"/>
              <a:gd name="T75" fmla="*/ 0 h 21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76"/>
              <a:gd name="T115" fmla="*/ 0 h 2117"/>
              <a:gd name="T116" fmla="*/ 3576 w 3576"/>
              <a:gd name="T117" fmla="*/ 2117 h 21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76" h="2117">
                <a:moveTo>
                  <a:pt x="3550" y="0"/>
                </a:moveTo>
                <a:lnTo>
                  <a:pt x="3572" y="0"/>
                </a:lnTo>
                <a:lnTo>
                  <a:pt x="3576" y="2"/>
                </a:lnTo>
                <a:lnTo>
                  <a:pt x="3576" y="21"/>
                </a:lnTo>
                <a:lnTo>
                  <a:pt x="3120" y="636"/>
                </a:lnTo>
                <a:lnTo>
                  <a:pt x="2694" y="1177"/>
                </a:lnTo>
                <a:lnTo>
                  <a:pt x="2557" y="1335"/>
                </a:lnTo>
                <a:lnTo>
                  <a:pt x="2555" y="1336"/>
                </a:lnTo>
                <a:lnTo>
                  <a:pt x="2424" y="1474"/>
                </a:lnTo>
                <a:lnTo>
                  <a:pt x="2338" y="1558"/>
                </a:lnTo>
                <a:lnTo>
                  <a:pt x="2338" y="1560"/>
                </a:lnTo>
                <a:lnTo>
                  <a:pt x="2226" y="1657"/>
                </a:lnTo>
                <a:lnTo>
                  <a:pt x="2225" y="1657"/>
                </a:lnTo>
                <a:lnTo>
                  <a:pt x="2068" y="1775"/>
                </a:lnTo>
                <a:lnTo>
                  <a:pt x="2065" y="1778"/>
                </a:lnTo>
                <a:lnTo>
                  <a:pt x="1796" y="1924"/>
                </a:lnTo>
                <a:lnTo>
                  <a:pt x="1792" y="1925"/>
                </a:lnTo>
                <a:lnTo>
                  <a:pt x="1325" y="2053"/>
                </a:lnTo>
                <a:lnTo>
                  <a:pt x="1323" y="2053"/>
                </a:lnTo>
                <a:lnTo>
                  <a:pt x="897" y="2094"/>
                </a:lnTo>
                <a:lnTo>
                  <a:pt x="896" y="2096"/>
                </a:lnTo>
                <a:lnTo>
                  <a:pt x="429" y="2111"/>
                </a:lnTo>
                <a:lnTo>
                  <a:pt x="427" y="2111"/>
                </a:lnTo>
                <a:lnTo>
                  <a:pt x="0" y="2117"/>
                </a:lnTo>
                <a:lnTo>
                  <a:pt x="0" y="2085"/>
                </a:lnTo>
                <a:lnTo>
                  <a:pt x="427" y="2079"/>
                </a:lnTo>
                <a:lnTo>
                  <a:pt x="893" y="2064"/>
                </a:lnTo>
                <a:lnTo>
                  <a:pt x="1319" y="2023"/>
                </a:lnTo>
                <a:lnTo>
                  <a:pt x="1778" y="1896"/>
                </a:lnTo>
                <a:lnTo>
                  <a:pt x="2047" y="1750"/>
                </a:lnTo>
                <a:lnTo>
                  <a:pt x="2202" y="1634"/>
                </a:lnTo>
                <a:lnTo>
                  <a:pt x="2313" y="1537"/>
                </a:lnTo>
                <a:lnTo>
                  <a:pt x="2312" y="1537"/>
                </a:lnTo>
                <a:lnTo>
                  <a:pt x="2397" y="1452"/>
                </a:lnTo>
                <a:lnTo>
                  <a:pt x="2528" y="1316"/>
                </a:lnTo>
                <a:lnTo>
                  <a:pt x="2665" y="1159"/>
                </a:lnTo>
                <a:lnTo>
                  <a:pt x="3091" y="618"/>
                </a:lnTo>
                <a:lnTo>
                  <a:pt x="355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2" name="Group 173"/>
          <p:cNvGrpSpPr>
            <a:grpSpLocks/>
          </p:cNvGrpSpPr>
          <p:nvPr/>
        </p:nvGrpSpPr>
        <p:grpSpPr bwMode="auto">
          <a:xfrm>
            <a:off x="2187575" y="931863"/>
            <a:ext cx="4621214" cy="2435225"/>
            <a:chOff x="2315430" y="3285079"/>
            <a:chExt cx="4621689" cy="2434798"/>
          </a:xfrm>
        </p:grpSpPr>
        <p:sp>
          <p:nvSpPr>
            <p:cNvPr id="8" name="Freeform 167"/>
            <p:cNvSpPr>
              <a:spLocks noEditPoints="1"/>
            </p:cNvSpPr>
            <p:nvPr/>
          </p:nvSpPr>
          <p:spPr bwMode="auto">
            <a:xfrm>
              <a:off x="2315430" y="3285079"/>
              <a:ext cx="4569733" cy="2330996"/>
            </a:xfrm>
            <a:custGeom>
              <a:avLst/>
              <a:gdLst>
                <a:gd name="T0" fmla="*/ 2147483647 w 3572"/>
                <a:gd name="T1" fmla="*/ 2147483647 h 2104"/>
                <a:gd name="T2" fmla="*/ 2147483647 w 3572"/>
                <a:gd name="T3" fmla="*/ 2147483647 h 2104"/>
                <a:gd name="T4" fmla="*/ 2147483647 w 3572"/>
                <a:gd name="T5" fmla="*/ 2147483647 h 2104"/>
                <a:gd name="T6" fmla="*/ 2147483647 w 3572"/>
                <a:gd name="T7" fmla="*/ 2147483647 h 2104"/>
                <a:gd name="T8" fmla="*/ 2147483647 w 3572"/>
                <a:gd name="T9" fmla="*/ 2147483647 h 2104"/>
                <a:gd name="T10" fmla="*/ 2147483647 w 3572"/>
                <a:gd name="T11" fmla="*/ 2147483647 h 2104"/>
                <a:gd name="T12" fmla="*/ 2147483647 w 3572"/>
                <a:gd name="T13" fmla="*/ 2147483647 h 2104"/>
                <a:gd name="T14" fmla="*/ 2147483647 w 3572"/>
                <a:gd name="T15" fmla="*/ 2147483647 h 2104"/>
                <a:gd name="T16" fmla="*/ 2147483647 w 3572"/>
                <a:gd name="T17" fmla="*/ 2147483647 h 2104"/>
                <a:gd name="T18" fmla="*/ 2147483647 w 3572"/>
                <a:gd name="T19" fmla="*/ 2147483647 h 2104"/>
                <a:gd name="T20" fmla="*/ 2147483647 w 3572"/>
                <a:gd name="T21" fmla="*/ 2147483647 h 2104"/>
                <a:gd name="T22" fmla="*/ 2147483647 w 3572"/>
                <a:gd name="T23" fmla="*/ 2147483647 h 2104"/>
                <a:gd name="T24" fmla="*/ 2147483647 w 3572"/>
                <a:gd name="T25" fmla="*/ 2147483647 h 2104"/>
                <a:gd name="T26" fmla="*/ 2147483647 w 3572"/>
                <a:gd name="T27" fmla="*/ 2147483647 h 2104"/>
                <a:gd name="T28" fmla="*/ 2147483647 w 3572"/>
                <a:gd name="T29" fmla="*/ 2147483647 h 2104"/>
                <a:gd name="T30" fmla="*/ 2147483647 w 3572"/>
                <a:gd name="T31" fmla="*/ 2147483647 h 2104"/>
                <a:gd name="T32" fmla="*/ 2147483647 w 3572"/>
                <a:gd name="T33" fmla="*/ 2147483647 h 2104"/>
                <a:gd name="T34" fmla="*/ 2147483647 w 3572"/>
                <a:gd name="T35" fmla="*/ 2147483647 h 2104"/>
                <a:gd name="T36" fmla="*/ 2147483647 w 3572"/>
                <a:gd name="T37" fmla="*/ 2147483647 h 2104"/>
                <a:gd name="T38" fmla="*/ 2147483647 w 3572"/>
                <a:gd name="T39" fmla="*/ 2147483647 h 2104"/>
                <a:gd name="T40" fmla="*/ 2147483647 w 3572"/>
                <a:gd name="T41" fmla="*/ 2147483647 h 2104"/>
                <a:gd name="T42" fmla="*/ 2147483647 w 3572"/>
                <a:gd name="T43" fmla="*/ 2147483647 h 2104"/>
                <a:gd name="T44" fmla="*/ 2147483647 w 3572"/>
                <a:gd name="T45" fmla="*/ 2147483647 h 2104"/>
                <a:gd name="T46" fmla="*/ 2147483647 w 3572"/>
                <a:gd name="T47" fmla="*/ 2147483647 h 2104"/>
                <a:gd name="T48" fmla="*/ 0 w 3572"/>
                <a:gd name="T49" fmla="*/ 2147483647 h 2104"/>
                <a:gd name="T50" fmla="*/ 2147483647 w 3572"/>
                <a:gd name="T51" fmla="*/ 2147483647 h 2104"/>
                <a:gd name="T52" fmla="*/ 2147483647 w 3572"/>
                <a:gd name="T53" fmla="*/ 2147483647 h 2104"/>
                <a:gd name="T54" fmla="*/ 2147483647 w 3572"/>
                <a:gd name="T55" fmla="*/ 2147483647 h 2104"/>
                <a:gd name="T56" fmla="*/ 2147483647 w 3572"/>
                <a:gd name="T57" fmla="*/ 2147483647 h 2104"/>
                <a:gd name="T58" fmla="*/ 2147483647 w 3572"/>
                <a:gd name="T59" fmla="*/ 2147483647 h 2104"/>
                <a:gd name="T60" fmla="*/ 2147483647 w 3572"/>
                <a:gd name="T61" fmla="*/ 2147483647 h 2104"/>
                <a:gd name="T62" fmla="*/ 2147483647 w 3572"/>
                <a:gd name="T63" fmla="*/ 2147483647 h 2104"/>
                <a:gd name="T64" fmla="*/ 2147483647 w 3572"/>
                <a:gd name="T65" fmla="*/ 2147483647 h 2104"/>
                <a:gd name="T66" fmla="*/ 2147483647 w 3572"/>
                <a:gd name="T67" fmla="*/ 2147483647 h 2104"/>
                <a:gd name="T68" fmla="*/ 2147483647 w 3572"/>
                <a:gd name="T69" fmla="*/ 2147483647 h 2104"/>
                <a:gd name="T70" fmla="*/ 2147483647 w 3572"/>
                <a:gd name="T71" fmla="*/ 2147483647 h 2104"/>
                <a:gd name="T72" fmla="*/ 2147483647 w 3572"/>
                <a:gd name="T73" fmla="*/ 2147483647 h 2104"/>
                <a:gd name="T74" fmla="*/ 2147483647 w 3572"/>
                <a:gd name="T75" fmla="*/ 2147483647 h 2104"/>
                <a:gd name="T76" fmla="*/ 2147483647 w 3572"/>
                <a:gd name="T77" fmla="*/ 2147483647 h 2104"/>
                <a:gd name="T78" fmla="*/ 2147483647 w 3572"/>
                <a:gd name="T79" fmla="*/ 2147483647 h 2104"/>
                <a:gd name="T80" fmla="*/ 2147483647 w 3572"/>
                <a:gd name="T81" fmla="*/ 2147483647 h 2104"/>
                <a:gd name="T82" fmla="*/ 2147483647 w 3572"/>
                <a:gd name="T83" fmla="*/ 2147483647 h 2104"/>
                <a:gd name="T84" fmla="*/ 2147483647 w 3572"/>
                <a:gd name="T85" fmla="*/ 2147483647 h 2104"/>
                <a:gd name="T86" fmla="*/ 2147483647 w 3572"/>
                <a:gd name="T87" fmla="*/ 2147483647 h 2104"/>
                <a:gd name="T88" fmla="*/ 2147483647 w 3572"/>
                <a:gd name="T89" fmla="*/ 2147483647 h 2104"/>
                <a:gd name="T90" fmla="*/ 2147483647 w 3572"/>
                <a:gd name="T91" fmla="*/ 2147483647 h 2104"/>
                <a:gd name="T92" fmla="*/ 2147483647 w 3572"/>
                <a:gd name="T93" fmla="*/ 2147483647 h 2104"/>
                <a:gd name="T94" fmla="*/ 2147483647 w 3572"/>
                <a:gd name="T95" fmla="*/ 2147483647 h 2104"/>
                <a:gd name="T96" fmla="*/ 2147483647 w 3572"/>
                <a:gd name="T97" fmla="*/ 2147483647 h 2104"/>
                <a:gd name="T98" fmla="*/ 2147483647 w 3572"/>
                <a:gd name="T99" fmla="*/ 2147483647 h 2104"/>
                <a:gd name="T100" fmla="*/ 2147483647 w 3572"/>
                <a:gd name="T101" fmla="*/ 2147483647 h 2104"/>
                <a:gd name="T102" fmla="*/ 2147483647 w 3572"/>
                <a:gd name="T103" fmla="*/ 2147483647 h 2104"/>
                <a:gd name="T104" fmla="*/ 2147483647 w 3572"/>
                <a:gd name="T105" fmla="*/ 2147483647 h 2104"/>
                <a:gd name="T106" fmla="*/ 2147483647 w 3572"/>
                <a:gd name="T107" fmla="*/ 2147483647 h 2104"/>
                <a:gd name="T108" fmla="*/ 2147483647 w 3572"/>
                <a:gd name="T109" fmla="*/ 2147483647 h 2104"/>
                <a:gd name="T110" fmla="*/ 2147483647 w 3572"/>
                <a:gd name="T111" fmla="*/ 2147483647 h 2104"/>
                <a:gd name="T112" fmla="*/ 2147483647 w 3572"/>
                <a:gd name="T113" fmla="*/ 2147483647 h 2104"/>
                <a:gd name="T114" fmla="*/ 2147483647 w 3572"/>
                <a:gd name="T115" fmla="*/ 2147483647 h 2104"/>
                <a:gd name="T116" fmla="*/ 2147483647 w 3572"/>
                <a:gd name="T117" fmla="*/ 2147483647 h 2104"/>
                <a:gd name="T118" fmla="*/ 2147483647 w 3572"/>
                <a:gd name="T119" fmla="*/ 2147483647 h 2104"/>
                <a:gd name="T120" fmla="*/ 2147483647 w 3572"/>
                <a:gd name="T121" fmla="*/ 2147483647 h 2104"/>
                <a:gd name="T122" fmla="*/ 2147483647 w 3572"/>
                <a:gd name="T123" fmla="*/ 2147483647 h 2104"/>
                <a:gd name="T124" fmla="*/ 2147483647 w 3572"/>
                <a:gd name="T125" fmla="*/ 2147483647 h 21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72"/>
                <a:gd name="T190" fmla="*/ 0 h 2104"/>
                <a:gd name="T191" fmla="*/ 3572 w 3572"/>
                <a:gd name="T192" fmla="*/ 2104 h 21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72" h="2104">
                  <a:moveTo>
                    <a:pt x="1972" y="2072"/>
                  </a:moveTo>
                  <a:lnTo>
                    <a:pt x="1981" y="2072"/>
                  </a:lnTo>
                  <a:lnTo>
                    <a:pt x="1981" y="2104"/>
                  </a:lnTo>
                  <a:lnTo>
                    <a:pt x="1972" y="2104"/>
                  </a:lnTo>
                  <a:lnTo>
                    <a:pt x="1972" y="2072"/>
                  </a:lnTo>
                  <a:close/>
                  <a:moveTo>
                    <a:pt x="1889" y="2072"/>
                  </a:moveTo>
                  <a:lnTo>
                    <a:pt x="1898" y="2072"/>
                  </a:lnTo>
                  <a:lnTo>
                    <a:pt x="1898" y="2104"/>
                  </a:lnTo>
                  <a:lnTo>
                    <a:pt x="1889" y="2104"/>
                  </a:lnTo>
                  <a:lnTo>
                    <a:pt x="1889" y="2072"/>
                  </a:lnTo>
                  <a:close/>
                  <a:moveTo>
                    <a:pt x="1807" y="2072"/>
                  </a:moveTo>
                  <a:lnTo>
                    <a:pt x="1816" y="2072"/>
                  </a:lnTo>
                  <a:lnTo>
                    <a:pt x="1816" y="2104"/>
                  </a:lnTo>
                  <a:lnTo>
                    <a:pt x="1807" y="2104"/>
                  </a:lnTo>
                  <a:lnTo>
                    <a:pt x="1807" y="2072"/>
                  </a:lnTo>
                  <a:close/>
                  <a:moveTo>
                    <a:pt x="1725" y="2072"/>
                  </a:moveTo>
                  <a:lnTo>
                    <a:pt x="1733" y="2072"/>
                  </a:lnTo>
                  <a:lnTo>
                    <a:pt x="1733" y="2104"/>
                  </a:lnTo>
                  <a:lnTo>
                    <a:pt x="1725" y="2104"/>
                  </a:lnTo>
                  <a:lnTo>
                    <a:pt x="1725" y="2072"/>
                  </a:lnTo>
                  <a:close/>
                  <a:moveTo>
                    <a:pt x="1642" y="2072"/>
                  </a:moveTo>
                  <a:lnTo>
                    <a:pt x="1652" y="2072"/>
                  </a:lnTo>
                  <a:lnTo>
                    <a:pt x="1652" y="2104"/>
                  </a:lnTo>
                  <a:lnTo>
                    <a:pt x="1642" y="2104"/>
                  </a:lnTo>
                  <a:lnTo>
                    <a:pt x="1642" y="2072"/>
                  </a:lnTo>
                  <a:close/>
                  <a:moveTo>
                    <a:pt x="1561" y="2072"/>
                  </a:moveTo>
                  <a:lnTo>
                    <a:pt x="1570" y="2072"/>
                  </a:lnTo>
                  <a:lnTo>
                    <a:pt x="1570" y="2104"/>
                  </a:lnTo>
                  <a:lnTo>
                    <a:pt x="1561" y="2104"/>
                  </a:lnTo>
                  <a:lnTo>
                    <a:pt x="1561" y="2072"/>
                  </a:lnTo>
                  <a:close/>
                  <a:moveTo>
                    <a:pt x="1479" y="2072"/>
                  </a:moveTo>
                  <a:lnTo>
                    <a:pt x="1487" y="2072"/>
                  </a:lnTo>
                  <a:lnTo>
                    <a:pt x="1487" y="2104"/>
                  </a:lnTo>
                  <a:lnTo>
                    <a:pt x="1479" y="2104"/>
                  </a:lnTo>
                  <a:lnTo>
                    <a:pt x="1479" y="2072"/>
                  </a:lnTo>
                  <a:close/>
                  <a:moveTo>
                    <a:pt x="1396" y="2072"/>
                  </a:moveTo>
                  <a:lnTo>
                    <a:pt x="1406" y="2072"/>
                  </a:lnTo>
                  <a:lnTo>
                    <a:pt x="1406" y="2104"/>
                  </a:lnTo>
                  <a:lnTo>
                    <a:pt x="1396" y="2104"/>
                  </a:lnTo>
                  <a:lnTo>
                    <a:pt x="1396" y="2072"/>
                  </a:lnTo>
                  <a:close/>
                  <a:moveTo>
                    <a:pt x="1315" y="2072"/>
                  </a:moveTo>
                  <a:lnTo>
                    <a:pt x="1324" y="2072"/>
                  </a:lnTo>
                  <a:lnTo>
                    <a:pt x="1324" y="2104"/>
                  </a:lnTo>
                  <a:lnTo>
                    <a:pt x="1315" y="2104"/>
                  </a:lnTo>
                  <a:lnTo>
                    <a:pt x="1315" y="2072"/>
                  </a:lnTo>
                  <a:close/>
                  <a:moveTo>
                    <a:pt x="1232" y="2072"/>
                  </a:moveTo>
                  <a:lnTo>
                    <a:pt x="1241" y="2072"/>
                  </a:lnTo>
                  <a:lnTo>
                    <a:pt x="1241" y="2104"/>
                  </a:lnTo>
                  <a:lnTo>
                    <a:pt x="1232" y="2104"/>
                  </a:lnTo>
                  <a:lnTo>
                    <a:pt x="1232" y="2072"/>
                  </a:lnTo>
                  <a:close/>
                  <a:moveTo>
                    <a:pt x="1150" y="2072"/>
                  </a:moveTo>
                  <a:lnTo>
                    <a:pt x="1159" y="2072"/>
                  </a:lnTo>
                  <a:lnTo>
                    <a:pt x="1159" y="2104"/>
                  </a:lnTo>
                  <a:lnTo>
                    <a:pt x="1150" y="2104"/>
                  </a:lnTo>
                  <a:lnTo>
                    <a:pt x="1150" y="2072"/>
                  </a:lnTo>
                  <a:close/>
                  <a:moveTo>
                    <a:pt x="1068" y="2072"/>
                  </a:moveTo>
                  <a:lnTo>
                    <a:pt x="1078" y="2072"/>
                  </a:lnTo>
                  <a:lnTo>
                    <a:pt x="1078" y="2104"/>
                  </a:lnTo>
                  <a:lnTo>
                    <a:pt x="1068" y="2104"/>
                  </a:lnTo>
                  <a:lnTo>
                    <a:pt x="1068" y="2072"/>
                  </a:lnTo>
                  <a:close/>
                  <a:moveTo>
                    <a:pt x="985" y="2072"/>
                  </a:moveTo>
                  <a:lnTo>
                    <a:pt x="995" y="2072"/>
                  </a:lnTo>
                  <a:lnTo>
                    <a:pt x="995" y="2104"/>
                  </a:lnTo>
                  <a:lnTo>
                    <a:pt x="985" y="2104"/>
                  </a:lnTo>
                  <a:lnTo>
                    <a:pt x="985" y="2072"/>
                  </a:lnTo>
                  <a:close/>
                  <a:moveTo>
                    <a:pt x="904" y="2072"/>
                  </a:moveTo>
                  <a:lnTo>
                    <a:pt x="913" y="2072"/>
                  </a:lnTo>
                  <a:lnTo>
                    <a:pt x="913" y="2104"/>
                  </a:lnTo>
                  <a:lnTo>
                    <a:pt x="904" y="2104"/>
                  </a:lnTo>
                  <a:lnTo>
                    <a:pt x="904" y="2072"/>
                  </a:lnTo>
                  <a:close/>
                  <a:moveTo>
                    <a:pt x="822" y="2072"/>
                  </a:moveTo>
                  <a:lnTo>
                    <a:pt x="830" y="2072"/>
                  </a:lnTo>
                  <a:lnTo>
                    <a:pt x="830" y="2104"/>
                  </a:lnTo>
                  <a:lnTo>
                    <a:pt x="822" y="2104"/>
                  </a:lnTo>
                  <a:lnTo>
                    <a:pt x="822" y="2072"/>
                  </a:lnTo>
                  <a:close/>
                  <a:moveTo>
                    <a:pt x="739" y="2072"/>
                  </a:moveTo>
                  <a:lnTo>
                    <a:pt x="749" y="2072"/>
                  </a:lnTo>
                  <a:lnTo>
                    <a:pt x="749" y="2104"/>
                  </a:lnTo>
                  <a:lnTo>
                    <a:pt x="739" y="2104"/>
                  </a:lnTo>
                  <a:lnTo>
                    <a:pt x="739" y="2072"/>
                  </a:lnTo>
                  <a:close/>
                  <a:moveTo>
                    <a:pt x="658" y="2072"/>
                  </a:moveTo>
                  <a:lnTo>
                    <a:pt x="667" y="2072"/>
                  </a:lnTo>
                  <a:lnTo>
                    <a:pt x="667" y="2104"/>
                  </a:lnTo>
                  <a:lnTo>
                    <a:pt x="658" y="2104"/>
                  </a:lnTo>
                  <a:lnTo>
                    <a:pt x="658" y="2072"/>
                  </a:lnTo>
                  <a:close/>
                  <a:moveTo>
                    <a:pt x="576" y="2072"/>
                  </a:moveTo>
                  <a:lnTo>
                    <a:pt x="584" y="2072"/>
                  </a:lnTo>
                  <a:lnTo>
                    <a:pt x="584" y="2104"/>
                  </a:lnTo>
                  <a:lnTo>
                    <a:pt x="576" y="2104"/>
                  </a:lnTo>
                  <a:lnTo>
                    <a:pt x="576" y="2072"/>
                  </a:lnTo>
                  <a:close/>
                  <a:moveTo>
                    <a:pt x="493" y="2072"/>
                  </a:moveTo>
                  <a:lnTo>
                    <a:pt x="502" y="2072"/>
                  </a:lnTo>
                  <a:lnTo>
                    <a:pt x="502" y="2104"/>
                  </a:lnTo>
                  <a:lnTo>
                    <a:pt x="493" y="2104"/>
                  </a:lnTo>
                  <a:lnTo>
                    <a:pt x="493" y="2072"/>
                  </a:lnTo>
                  <a:close/>
                  <a:moveTo>
                    <a:pt x="411" y="2072"/>
                  </a:moveTo>
                  <a:lnTo>
                    <a:pt x="421" y="2072"/>
                  </a:lnTo>
                  <a:lnTo>
                    <a:pt x="421" y="2104"/>
                  </a:lnTo>
                  <a:lnTo>
                    <a:pt x="411" y="2104"/>
                  </a:lnTo>
                  <a:lnTo>
                    <a:pt x="411" y="2072"/>
                  </a:lnTo>
                  <a:close/>
                  <a:moveTo>
                    <a:pt x="328" y="2072"/>
                  </a:moveTo>
                  <a:lnTo>
                    <a:pt x="338" y="2072"/>
                  </a:lnTo>
                  <a:lnTo>
                    <a:pt x="338" y="2104"/>
                  </a:lnTo>
                  <a:lnTo>
                    <a:pt x="328" y="2104"/>
                  </a:lnTo>
                  <a:lnTo>
                    <a:pt x="328" y="2072"/>
                  </a:lnTo>
                  <a:close/>
                  <a:moveTo>
                    <a:pt x="247" y="2072"/>
                  </a:moveTo>
                  <a:lnTo>
                    <a:pt x="256" y="2072"/>
                  </a:lnTo>
                  <a:lnTo>
                    <a:pt x="256" y="2104"/>
                  </a:lnTo>
                  <a:lnTo>
                    <a:pt x="247" y="2104"/>
                  </a:lnTo>
                  <a:lnTo>
                    <a:pt x="247" y="2072"/>
                  </a:lnTo>
                  <a:close/>
                  <a:moveTo>
                    <a:pt x="165" y="2072"/>
                  </a:moveTo>
                  <a:lnTo>
                    <a:pt x="174" y="2072"/>
                  </a:lnTo>
                  <a:lnTo>
                    <a:pt x="174" y="2104"/>
                  </a:lnTo>
                  <a:lnTo>
                    <a:pt x="165" y="2104"/>
                  </a:lnTo>
                  <a:lnTo>
                    <a:pt x="165" y="2072"/>
                  </a:lnTo>
                  <a:close/>
                  <a:moveTo>
                    <a:pt x="82" y="2072"/>
                  </a:moveTo>
                  <a:lnTo>
                    <a:pt x="91" y="2072"/>
                  </a:lnTo>
                  <a:lnTo>
                    <a:pt x="91" y="2104"/>
                  </a:lnTo>
                  <a:lnTo>
                    <a:pt x="82" y="2104"/>
                  </a:lnTo>
                  <a:lnTo>
                    <a:pt x="82" y="2072"/>
                  </a:lnTo>
                  <a:close/>
                  <a:moveTo>
                    <a:pt x="0" y="2072"/>
                  </a:moveTo>
                  <a:lnTo>
                    <a:pt x="10" y="2072"/>
                  </a:lnTo>
                  <a:lnTo>
                    <a:pt x="10" y="2104"/>
                  </a:lnTo>
                  <a:lnTo>
                    <a:pt x="0" y="2104"/>
                  </a:lnTo>
                  <a:lnTo>
                    <a:pt x="0" y="2072"/>
                  </a:lnTo>
                  <a:close/>
                  <a:moveTo>
                    <a:pt x="2056" y="2071"/>
                  </a:moveTo>
                  <a:lnTo>
                    <a:pt x="2056" y="2080"/>
                  </a:lnTo>
                  <a:lnTo>
                    <a:pt x="2075" y="2091"/>
                  </a:lnTo>
                  <a:lnTo>
                    <a:pt x="2072" y="2096"/>
                  </a:lnTo>
                  <a:lnTo>
                    <a:pt x="2069" y="2099"/>
                  </a:lnTo>
                  <a:lnTo>
                    <a:pt x="2063" y="2103"/>
                  </a:lnTo>
                  <a:lnTo>
                    <a:pt x="2056" y="2104"/>
                  </a:lnTo>
                  <a:lnTo>
                    <a:pt x="2053" y="2104"/>
                  </a:lnTo>
                  <a:lnTo>
                    <a:pt x="2053" y="2086"/>
                  </a:lnTo>
                  <a:lnTo>
                    <a:pt x="2041" y="2079"/>
                  </a:lnTo>
                  <a:lnTo>
                    <a:pt x="2043" y="2076"/>
                  </a:lnTo>
                  <a:lnTo>
                    <a:pt x="2044" y="2076"/>
                  </a:lnTo>
                  <a:lnTo>
                    <a:pt x="2044" y="2075"/>
                  </a:lnTo>
                  <a:lnTo>
                    <a:pt x="2045" y="2075"/>
                  </a:lnTo>
                  <a:lnTo>
                    <a:pt x="2056" y="2071"/>
                  </a:lnTo>
                  <a:close/>
                  <a:moveTo>
                    <a:pt x="2088" y="2013"/>
                  </a:moveTo>
                  <a:lnTo>
                    <a:pt x="2119" y="2030"/>
                  </a:lnTo>
                  <a:lnTo>
                    <a:pt x="2114" y="2037"/>
                  </a:lnTo>
                  <a:lnTo>
                    <a:pt x="2083" y="2020"/>
                  </a:lnTo>
                  <a:lnTo>
                    <a:pt x="2088" y="2013"/>
                  </a:lnTo>
                  <a:close/>
                  <a:moveTo>
                    <a:pt x="2132" y="1952"/>
                  </a:moveTo>
                  <a:lnTo>
                    <a:pt x="2163" y="1968"/>
                  </a:lnTo>
                  <a:lnTo>
                    <a:pt x="2158" y="1976"/>
                  </a:lnTo>
                  <a:lnTo>
                    <a:pt x="2127" y="1959"/>
                  </a:lnTo>
                  <a:lnTo>
                    <a:pt x="2132" y="1952"/>
                  </a:lnTo>
                  <a:close/>
                  <a:moveTo>
                    <a:pt x="2176" y="1891"/>
                  </a:moveTo>
                  <a:lnTo>
                    <a:pt x="2207" y="1907"/>
                  </a:lnTo>
                  <a:lnTo>
                    <a:pt x="2202" y="1914"/>
                  </a:lnTo>
                  <a:lnTo>
                    <a:pt x="2171" y="1898"/>
                  </a:lnTo>
                  <a:lnTo>
                    <a:pt x="2176" y="1891"/>
                  </a:lnTo>
                  <a:close/>
                  <a:moveTo>
                    <a:pt x="2221" y="1831"/>
                  </a:moveTo>
                  <a:lnTo>
                    <a:pt x="2250" y="1847"/>
                  </a:lnTo>
                  <a:lnTo>
                    <a:pt x="2245" y="1853"/>
                  </a:lnTo>
                  <a:lnTo>
                    <a:pt x="2215" y="1837"/>
                  </a:lnTo>
                  <a:lnTo>
                    <a:pt x="2221" y="1831"/>
                  </a:lnTo>
                  <a:close/>
                  <a:moveTo>
                    <a:pt x="2265" y="1769"/>
                  </a:moveTo>
                  <a:lnTo>
                    <a:pt x="2294" y="1786"/>
                  </a:lnTo>
                  <a:lnTo>
                    <a:pt x="2289" y="1793"/>
                  </a:lnTo>
                  <a:lnTo>
                    <a:pt x="2259" y="1776"/>
                  </a:lnTo>
                  <a:lnTo>
                    <a:pt x="2265" y="1769"/>
                  </a:lnTo>
                  <a:close/>
                  <a:moveTo>
                    <a:pt x="2309" y="1708"/>
                  </a:moveTo>
                  <a:lnTo>
                    <a:pt x="2338" y="1725"/>
                  </a:lnTo>
                  <a:lnTo>
                    <a:pt x="2334" y="1732"/>
                  </a:lnTo>
                  <a:lnTo>
                    <a:pt x="2305" y="1715"/>
                  </a:lnTo>
                  <a:lnTo>
                    <a:pt x="2309" y="1708"/>
                  </a:lnTo>
                  <a:close/>
                  <a:moveTo>
                    <a:pt x="2352" y="1647"/>
                  </a:moveTo>
                  <a:lnTo>
                    <a:pt x="2383" y="1663"/>
                  </a:lnTo>
                  <a:lnTo>
                    <a:pt x="2379" y="1670"/>
                  </a:lnTo>
                  <a:lnTo>
                    <a:pt x="2348" y="1654"/>
                  </a:lnTo>
                  <a:lnTo>
                    <a:pt x="2352" y="1647"/>
                  </a:lnTo>
                  <a:close/>
                  <a:moveTo>
                    <a:pt x="2397" y="1586"/>
                  </a:moveTo>
                  <a:lnTo>
                    <a:pt x="2427" y="1602"/>
                  </a:lnTo>
                  <a:lnTo>
                    <a:pt x="2425" y="1603"/>
                  </a:lnTo>
                  <a:lnTo>
                    <a:pt x="2427" y="1603"/>
                  </a:lnTo>
                  <a:lnTo>
                    <a:pt x="2421" y="1609"/>
                  </a:lnTo>
                  <a:lnTo>
                    <a:pt x="2391" y="1593"/>
                  </a:lnTo>
                  <a:lnTo>
                    <a:pt x="2396" y="1587"/>
                  </a:lnTo>
                  <a:lnTo>
                    <a:pt x="2397" y="1586"/>
                  </a:lnTo>
                  <a:close/>
                  <a:moveTo>
                    <a:pt x="2441" y="1526"/>
                  </a:moveTo>
                  <a:lnTo>
                    <a:pt x="2471" y="1542"/>
                  </a:lnTo>
                  <a:lnTo>
                    <a:pt x="2466" y="1548"/>
                  </a:lnTo>
                  <a:lnTo>
                    <a:pt x="2436" y="1531"/>
                  </a:lnTo>
                  <a:lnTo>
                    <a:pt x="2441" y="1526"/>
                  </a:lnTo>
                  <a:close/>
                  <a:moveTo>
                    <a:pt x="2486" y="1464"/>
                  </a:moveTo>
                  <a:lnTo>
                    <a:pt x="2515" y="1481"/>
                  </a:lnTo>
                  <a:lnTo>
                    <a:pt x="2510" y="1488"/>
                  </a:lnTo>
                  <a:lnTo>
                    <a:pt x="2480" y="1471"/>
                  </a:lnTo>
                  <a:lnTo>
                    <a:pt x="2486" y="1464"/>
                  </a:lnTo>
                  <a:close/>
                  <a:moveTo>
                    <a:pt x="2528" y="1403"/>
                  </a:moveTo>
                  <a:lnTo>
                    <a:pt x="2559" y="1420"/>
                  </a:lnTo>
                  <a:lnTo>
                    <a:pt x="2558" y="1423"/>
                  </a:lnTo>
                  <a:lnTo>
                    <a:pt x="2557" y="1423"/>
                  </a:lnTo>
                  <a:lnTo>
                    <a:pt x="2554" y="1427"/>
                  </a:lnTo>
                  <a:lnTo>
                    <a:pt x="2524" y="1410"/>
                  </a:lnTo>
                  <a:lnTo>
                    <a:pt x="2527" y="1407"/>
                  </a:lnTo>
                  <a:lnTo>
                    <a:pt x="2528" y="1403"/>
                  </a:lnTo>
                  <a:close/>
                  <a:moveTo>
                    <a:pt x="2573" y="1342"/>
                  </a:moveTo>
                  <a:lnTo>
                    <a:pt x="2603" y="1358"/>
                  </a:lnTo>
                  <a:lnTo>
                    <a:pt x="2598" y="1365"/>
                  </a:lnTo>
                  <a:lnTo>
                    <a:pt x="2567" y="1349"/>
                  </a:lnTo>
                  <a:lnTo>
                    <a:pt x="2573" y="1342"/>
                  </a:lnTo>
                  <a:close/>
                  <a:moveTo>
                    <a:pt x="2617" y="1282"/>
                  </a:moveTo>
                  <a:lnTo>
                    <a:pt x="2648" y="1298"/>
                  </a:lnTo>
                  <a:lnTo>
                    <a:pt x="2642" y="1304"/>
                  </a:lnTo>
                  <a:lnTo>
                    <a:pt x="2611" y="1288"/>
                  </a:lnTo>
                  <a:lnTo>
                    <a:pt x="2617" y="1282"/>
                  </a:lnTo>
                  <a:close/>
                  <a:moveTo>
                    <a:pt x="2661" y="1220"/>
                  </a:moveTo>
                  <a:lnTo>
                    <a:pt x="2692" y="1237"/>
                  </a:lnTo>
                  <a:lnTo>
                    <a:pt x="2686" y="1243"/>
                  </a:lnTo>
                  <a:lnTo>
                    <a:pt x="2656" y="1226"/>
                  </a:lnTo>
                  <a:lnTo>
                    <a:pt x="2661" y="1220"/>
                  </a:lnTo>
                  <a:close/>
                  <a:moveTo>
                    <a:pt x="2705" y="1159"/>
                  </a:moveTo>
                  <a:lnTo>
                    <a:pt x="2736" y="1176"/>
                  </a:lnTo>
                  <a:lnTo>
                    <a:pt x="2731" y="1183"/>
                  </a:lnTo>
                  <a:lnTo>
                    <a:pt x="2700" y="1166"/>
                  </a:lnTo>
                  <a:lnTo>
                    <a:pt x="2705" y="1159"/>
                  </a:lnTo>
                  <a:close/>
                  <a:moveTo>
                    <a:pt x="2748" y="1098"/>
                  </a:moveTo>
                  <a:lnTo>
                    <a:pt x="2779" y="1114"/>
                  </a:lnTo>
                  <a:lnTo>
                    <a:pt x="2775" y="1121"/>
                  </a:lnTo>
                  <a:lnTo>
                    <a:pt x="2744" y="1105"/>
                  </a:lnTo>
                  <a:lnTo>
                    <a:pt x="2748" y="1098"/>
                  </a:lnTo>
                  <a:close/>
                  <a:moveTo>
                    <a:pt x="2792" y="1037"/>
                  </a:moveTo>
                  <a:lnTo>
                    <a:pt x="2823" y="1053"/>
                  </a:lnTo>
                  <a:lnTo>
                    <a:pt x="2819" y="1060"/>
                  </a:lnTo>
                  <a:lnTo>
                    <a:pt x="2788" y="1044"/>
                  </a:lnTo>
                  <a:lnTo>
                    <a:pt x="2792" y="1037"/>
                  </a:lnTo>
                  <a:close/>
                  <a:moveTo>
                    <a:pt x="2836" y="975"/>
                  </a:moveTo>
                  <a:lnTo>
                    <a:pt x="2867" y="992"/>
                  </a:lnTo>
                  <a:lnTo>
                    <a:pt x="2863" y="999"/>
                  </a:lnTo>
                  <a:lnTo>
                    <a:pt x="2832" y="982"/>
                  </a:lnTo>
                  <a:lnTo>
                    <a:pt x="2836" y="975"/>
                  </a:lnTo>
                  <a:close/>
                  <a:moveTo>
                    <a:pt x="2880" y="915"/>
                  </a:moveTo>
                  <a:lnTo>
                    <a:pt x="2911" y="932"/>
                  </a:lnTo>
                  <a:lnTo>
                    <a:pt x="2906" y="938"/>
                  </a:lnTo>
                  <a:lnTo>
                    <a:pt x="2875" y="921"/>
                  </a:lnTo>
                  <a:lnTo>
                    <a:pt x="2880" y="915"/>
                  </a:lnTo>
                  <a:close/>
                  <a:moveTo>
                    <a:pt x="2925" y="854"/>
                  </a:moveTo>
                  <a:lnTo>
                    <a:pt x="2955" y="871"/>
                  </a:lnTo>
                  <a:lnTo>
                    <a:pt x="2950" y="878"/>
                  </a:lnTo>
                  <a:lnTo>
                    <a:pt x="2919" y="861"/>
                  </a:lnTo>
                  <a:lnTo>
                    <a:pt x="2925" y="854"/>
                  </a:lnTo>
                  <a:close/>
                  <a:moveTo>
                    <a:pt x="2969" y="793"/>
                  </a:moveTo>
                  <a:lnTo>
                    <a:pt x="3000" y="809"/>
                  </a:lnTo>
                  <a:lnTo>
                    <a:pt x="2994" y="816"/>
                  </a:lnTo>
                  <a:lnTo>
                    <a:pt x="2963" y="800"/>
                  </a:lnTo>
                  <a:lnTo>
                    <a:pt x="2969" y="793"/>
                  </a:lnTo>
                  <a:close/>
                  <a:moveTo>
                    <a:pt x="3013" y="732"/>
                  </a:moveTo>
                  <a:lnTo>
                    <a:pt x="3044" y="748"/>
                  </a:lnTo>
                  <a:lnTo>
                    <a:pt x="3038" y="755"/>
                  </a:lnTo>
                  <a:lnTo>
                    <a:pt x="3008" y="739"/>
                  </a:lnTo>
                  <a:lnTo>
                    <a:pt x="3013" y="732"/>
                  </a:lnTo>
                  <a:close/>
                  <a:moveTo>
                    <a:pt x="3057" y="670"/>
                  </a:moveTo>
                  <a:lnTo>
                    <a:pt x="3088" y="687"/>
                  </a:lnTo>
                  <a:lnTo>
                    <a:pt x="3082" y="694"/>
                  </a:lnTo>
                  <a:lnTo>
                    <a:pt x="3052" y="677"/>
                  </a:lnTo>
                  <a:lnTo>
                    <a:pt x="3057" y="670"/>
                  </a:lnTo>
                  <a:close/>
                  <a:moveTo>
                    <a:pt x="3100" y="610"/>
                  </a:moveTo>
                  <a:lnTo>
                    <a:pt x="3131" y="627"/>
                  </a:lnTo>
                  <a:lnTo>
                    <a:pt x="3127" y="633"/>
                  </a:lnTo>
                  <a:lnTo>
                    <a:pt x="3096" y="616"/>
                  </a:lnTo>
                  <a:lnTo>
                    <a:pt x="3100" y="610"/>
                  </a:lnTo>
                  <a:close/>
                  <a:moveTo>
                    <a:pt x="3144" y="549"/>
                  </a:moveTo>
                  <a:lnTo>
                    <a:pt x="3175" y="565"/>
                  </a:lnTo>
                  <a:lnTo>
                    <a:pt x="3171" y="573"/>
                  </a:lnTo>
                  <a:lnTo>
                    <a:pt x="3140" y="556"/>
                  </a:lnTo>
                  <a:lnTo>
                    <a:pt x="3144" y="549"/>
                  </a:lnTo>
                  <a:close/>
                  <a:moveTo>
                    <a:pt x="3188" y="488"/>
                  </a:moveTo>
                  <a:lnTo>
                    <a:pt x="3219" y="504"/>
                  </a:lnTo>
                  <a:lnTo>
                    <a:pt x="3215" y="511"/>
                  </a:lnTo>
                  <a:lnTo>
                    <a:pt x="3184" y="495"/>
                  </a:lnTo>
                  <a:lnTo>
                    <a:pt x="3188" y="488"/>
                  </a:lnTo>
                  <a:close/>
                  <a:moveTo>
                    <a:pt x="3232" y="426"/>
                  </a:moveTo>
                  <a:lnTo>
                    <a:pt x="3263" y="443"/>
                  </a:lnTo>
                  <a:lnTo>
                    <a:pt x="3259" y="450"/>
                  </a:lnTo>
                  <a:lnTo>
                    <a:pt x="3228" y="434"/>
                  </a:lnTo>
                  <a:lnTo>
                    <a:pt x="3232" y="426"/>
                  </a:lnTo>
                  <a:close/>
                  <a:moveTo>
                    <a:pt x="3277" y="366"/>
                  </a:moveTo>
                  <a:lnTo>
                    <a:pt x="3307" y="383"/>
                  </a:lnTo>
                  <a:lnTo>
                    <a:pt x="3303" y="389"/>
                  </a:lnTo>
                  <a:lnTo>
                    <a:pt x="3273" y="372"/>
                  </a:lnTo>
                  <a:lnTo>
                    <a:pt x="3277" y="366"/>
                  </a:lnTo>
                  <a:close/>
                  <a:moveTo>
                    <a:pt x="3321" y="305"/>
                  </a:moveTo>
                  <a:lnTo>
                    <a:pt x="3351" y="322"/>
                  </a:lnTo>
                  <a:lnTo>
                    <a:pt x="3347" y="329"/>
                  </a:lnTo>
                  <a:lnTo>
                    <a:pt x="3317" y="312"/>
                  </a:lnTo>
                  <a:lnTo>
                    <a:pt x="3321" y="305"/>
                  </a:lnTo>
                  <a:close/>
                  <a:moveTo>
                    <a:pt x="3365" y="244"/>
                  </a:moveTo>
                  <a:lnTo>
                    <a:pt x="3396" y="260"/>
                  </a:lnTo>
                  <a:lnTo>
                    <a:pt x="3392" y="267"/>
                  </a:lnTo>
                  <a:lnTo>
                    <a:pt x="3361" y="251"/>
                  </a:lnTo>
                  <a:lnTo>
                    <a:pt x="3365" y="244"/>
                  </a:lnTo>
                  <a:close/>
                  <a:moveTo>
                    <a:pt x="3409" y="183"/>
                  </a:moveTo>
                  <a:lnTo>
                    <a:pt x="3440" y="199"/>
                  </a:lnTo>
                  <a:lnTo>
                    <a:pt x="3436" y="206"/>
                  </a:lnTo>
                  <a:lnTo>
                    <a:pt x="3405" y="190"/>
                  </a:lnTo>
                  <a:lnTo>
                    <a:pt x="3409" y="183"/>
                  </a:lnTo>
                  <a:close/>
                  <a:moveTo>
                    <a:pt x="3453" y="123"/>
                  </a:moveTo>
                  <a:lnTo>
                    <a:pt x="3484" y="139"/>
                  </a:lnTo>
                  <a:lnTo>
                    <a:pt x="3480" y="145"/>
                  </a:lnTo>
                  <a:lnTo>
                    <a:pt x="3449" y="128"/>
                  </a:lnTo>
                  <a:lnTo>
                    <a:pt x="3453" y="123"/>
                  </a:lnTo>
                  <a:close/>
                  <a:moveTo>
                    <a:pt x="3497" y="61"/>
                  </a:moveTo>
                  <a:lnTo>
                    <a:pt x="3528" y="78"/>
                  </a:lnTo>
                  <a:lnTo>
                    <a:pt x="3524" y="85"/>
                  </a:lnTo>
                  <a:lnTo>
                    <a:pt x="3493" y="68"/>
                  </a:lnTo>
                  <a:lnTo>
                    <a:pt x="3497" y="61"/>
                  </a:lnTo>
                  <a:close/>
                  <a:moveTo>
                    <a:pt x="3542" y="0"/>
                  </a:moveTo>
                  <a:lnTo>
                    <a:pt x="3572" y="16"/>
                  </a:lnTo>
                  <a:lnTo>
                    <a:pt x="3568" y="24"/>
                  </a:lnTo>
                  <a:lnTo>
                    <a:pt x="3537" y="7"/>
                  </a:lnTo>
                  <a:lnTo>
                    <a:pt x="354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" name="TextBox 235"/>
            <p:cNvSpPr txBox="1">
              <a:spLocks noChangeArrowheads="1"/>
            </p:cNvSpPr>
            <p:nvPr/>
          </p:nvSpPr>
          <p:spPr bwMode="auto">
            <a:xfrm>
              <a:off x="5072506" y="5258212"/>
              <a:ext cx="18646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chemeClr val="accent6"/>
                  </a:solidFill>
                </a:rPr>
                <a:t>lower bound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1619250" y="176213"/>
            <a:ext cx="5462588" cy="4027488"/>
            <a:chOff x="1747556" y="2529587"/>
            <a:chExt cx="5462710" cy="4027164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315430" y="3270674"/>
              <a:ext cx="457254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6887978" y="3270674"/>
              <a:ext cx="1407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315430" y="3270674"/>
              <a:ext cx="457254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6887978" y="3270674"/>
              <a:ext cx="1407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2315430" y="5976201"/>
              <a:ext cx="0" cy="35358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2315430" y="3270674"/>
              <a:ext cx="0" cy="32739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0"/>
            <p:cNvSpPr>
              <a:spLocks noChangeShapeType="1"/>
            </p:cNvSpPr>
            <p:nvPr/>
          </p:nvSpPr>
          <p:spPr bwMode="auto">
            <a:xfrm flipV="1">
              <a:off x="4601000" y="5976201"/>
              <a:ext cx="1407" cy="35358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1"/>
            <p:cNvSpPr>
              <a:spLocks noChangeShapeType="1"/>
            </p:cNvSpPr>
            <p:nvPr/>
          </p:nvSpPr>
          <p:spPr bwMode="auto">
            <a:xfrm>
              <a:off x="4601000" y="3270674"/>
              <a:ext cx="1407" cy="32739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8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8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8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83"/>
            <p:cNvSpPr>
              <a:spLocks noChangeShapeType="1"/>
            </p:cNvSpPr>
            <p:nvPr/>
          </p:nvSpPr>
          <p:spPr bwMode="auto">
            <a:xfrm flipV="1">
              <a:off x="6887978" y="5976201"/>
              <a:ext cx="1407" cy="35358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4"/>
            <p:cNvSpPr>
              <a:spLocks noChangeShapeType="1"/>
            </p:cNvSpPr>
            <p:nvPr/>
          </p:nvSpPr>
          <p:spPr bwMode="auto">
            <a:xfrm>
              <a:off x="6887978" y="3270674"/>
              <a:ext cx="1407" cy="32739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9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9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9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9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9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9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0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0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6"/>
            <p:cNvSpPr>
              <a:spLocks noChangeShapeType="1"/>
            </p:cNvSpPr>
            <p:nvPr/>
          </p:nvSpPr>
          <p:spPr bwMode="auto">
            <a:xfrm>
              <a:off x="2315430" y="6011558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6865460" y="6011558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>
              <a:off x="2315430" y="6011558"/>
              <a:ext cx="46443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9"/>
            <p:cNvSpPr>
              <a:spLocks noChangeShapeType="1"/>
            </p:cNvSpPr>
            <p:nvPr/>
          </p:nvSpPr>
          <p:spPr bwMode="auto">
            <a:xfrm flipH="1">
              <a:off x="6840127" y="6011558"/>
              <a:ext cx="47851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13"/>
            <p:cNvSpPr>
              <a:spLocks noChangeShapeType="1"/>
            </p:cNvSpPr>
            <p:nvPr/>
          </p:nvSpPr>
          <p:spPr bwMode="auto">
            <a:xfrm>
              <a:off x="2315430" y="5597741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 flipH="1">
              <a:off x="6865460" y="5597741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2315430" y="5356784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 flipH="1">
              <a:off x="6865460" y="5356784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17"/>
            <p:cNvSpPr>
              <a:spLocks noChangeShapeType="1"/>
            </p:cNvSpPr>
            <p:nvPr/>
          </p:nvSpPr>
          <p:spPr bwMode="auto">
            <a:xfrm>
              <a:off x="2315430" y="5185233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8"/>
            <p:cNvSpPr>
              <a:spLocks noChangeShapeType="1"/>
            </p:cNvSpPr>
            <p:nvPr/>
          </p:nvSpPr>
          <p:spPr bwMode="auto">
            <a:xfrm flipH="1">
              <a:off x="6865460" y="5185233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19"/>
            <p:cNvSpPr>
              <a:spLocks noChangeShapeType="1"/>
            </p:cNvSpPr>
            <p:nvPr/>
          </p:nvSpPr>
          <p:spPr bwMode="auto">
            <a:xfrm>
              <a:off x="2315430" y="5052969"/>
              <a:ext cx="23925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20"/>
            <p:cNvSpPr>
              <a:spLocks noChangeShapeType="1"/>
            </p:cNvSpPr>
            <p:nvPr/>
          </p:nvSpPr>
          <p:spPr bwMode="auto">
            <a:xfrm flipH="1">
              <a:off x="6865460" y="5052969"/>
              <a:ext cx="2251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21"/>
            <p:cNvSpPr>
              <a:spLocks noChangeShapeType="1"/>
            </p:cNvSpPr>
            <p:nvPr/>
          </p:nvSpPr>
          <p:spPr bwMode="auto">
            <a:xfrm>
              <a:off x="2315430" y="4944277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22"/>
            <p:cNvSpPr>
              <a:spLocks noChangeShapeType="1"/>
            </p:cNvSpPr>
            <p:nvPr/>
          </p:nvSpPr>
          <p:spPr bwMode="auto">
            <a:xfrm flipH="1">
              <a:off x="6865460" y="4944277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23"/>
            <p:cNvSpPr>
              <a:spLocks noChangeShapeType="1"/>
            </p:cNvSpPr>
            <p:nvPr/>
          </p:nvSpPr>
          <p:spPr bwMode="auto">
            <a:xfrm>
              <a:off x="2315430" y="4851299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24"/>
            <p:cNvSpPr>
              <a:spLocks noChangeShapeType="1"/>
            </p:cNvSpPr>
            <p:nvPr/>
          </p:nvSpPr>
          <p:spPr bwMode="auto">
            <a:xfrm flipH="1">
              <a:off x="6865460" y="4851299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25"/>
            <p:cNvSpPr>
              <a:spLocks noChangeShapeType="1"/>
            </p:cNvSpPr>
            <p:nvPr/>
          </p:nvSpPr>
          <p:spPr bwMode="auto">
            <a:xfrm>
              <a:off x="2315430" y="4772726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26"/>
            <p:cNvSpPr>
              <a:spLocks noChangeShapeType="1"/>
            </p:cNvSpPr>
            <p:nvPr/>
          </p:nvSpPr>
          <p:spPr bwMode="auto">
            <a:xfrm flipH="1">
              <a:off x="6865460" y="4772726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27"/>
            <p:cNvSpPr>
              <a:spLocks noChangeShapeType="1"/>
            </p:cNvSpPr>
            <p:nvPr/>
          </p:nvSpPr>
          <p:spPr bwMode="auto">
            <a:xfrm>
              <a:off x="2315430" y="4702010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28"/>
            <p:cNvSpPr>
              <a:spLocks noChangeShapeType="1"/>
            </p:cNvSpPr>
            <p:nvPr/>
          </p:nvSpPr>
          <p:spPr bwMode="auto">
            <a:xfrm flipH="1">
              <a:off x="6865460" y="4702010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29"/>
            <p:cNvSpPr>
              <a:spLocks noChangeShapeType="1"/>
            </p:cNvSpPr>
            <p:nvPr/>
          </p:nvSpPr>
          <p:spPr bwMode="auto">
            <a:xfrm>
              <a:off x="2315430" y="4640461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30"/>
            <p:cNvSpPr>
              <a:spLocks noChangeShapeType="1"/>
            </p:cNvSpPr>
            <p:nvPr/>
          </p:nvSpPr>
          <p:spPr bwMode="auto">
            <a:xfrm flipH="1">
              <a:off x="6865460" y="4640461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31"/>
            <p:cNvSpPr>
              <a:spLocks noChangeShapeType="1"/>
            </p:cNvSpPr>
            <p:nvPr/>
          </p:nvSpPr>
          <p:spPr bwMode="auto">
            <a:xfrm>
              <a:off x="2315430" y="4640461"/>
              <a:ext cx="46443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32"/>
            <p:cNvSpPr>
              <a:spLocks noChangeShapeType="1"/>
            </p:cNvSpPr>
            <p:nvPr/>
          </p:nvSpPr>
          <p:spPr bwMode="auto">
            <a:xfrm flipH="1">
              <a:off x="6840127" y="4640461"/>
              <a:ext cx="47851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36"/>
            <p:cNvSpPr>
              <a:spLocks noChangeShapeType="1"/>
            </p:cNvSpPr>
            <p:nvPr/>
          </p:nvSpPr>
          <p:spPr bwMode="auto">
            <a:xfrm>
              <a:off x="2315430" y="4227954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37"/>
            <p:cNvSpPr>
              <a:spLocks noChangeShapeType="1"/>
            </p:cNvSpPr>
            <p:nvPr/>
          </p:nvSpPr>
          <p:spPr bwMode="auto">
            <a:xfrm flipH="1">
              <a:off x="6865460" y="4227954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38"/>
            <p:cNvSpPr>
              <a:spLocks noChangeShapeType="1"/>
            </p:cNvSpPr>
            <p:nvPr/>
          </p:nvSpPr>
          <p:spPr bwMode="auto">
            <a:xfrm flipH="1" flipV="1">
              <a:off x="2277431" y="3949020"/>
              <a:ext cx="37999" cy="37977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39"/>
            <p:cNvSpPr>
              <a:spLocks noChangeShapeType="1"/>
            </p:cNvSpPr>
            <p:nvPr/>
          </p:nvSpPr>
          <p:spPr bwMode="auto">
            <a:xfrm flipH="1">
              <a:off x="6865460" y="3986997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40"/>
            <p:cNvSpPr>
              <a:spLocks noChangeShapeType="1"/>
            </p:cNvSpPr>
            <p:nvPr/>
          </p:nvSpPr>
          <p:spPr bwMode="auto">
            <a:xfrm>
              <a:off x="2315430" y="3814136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41"/>
            <p:cNvSpPr>
              <a:spLocks noChangeShapeType="1"/>
            </p:cNvSpPr>
            <p:nvPr/>
          </p:nvSpPr>
          <p:spPr bwMode="auto">
            <a:xfrm flipH="1">
              <a:off x="6865460" y="3814136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42"/>
            <p:cNvSpPr>
              <a:spLocks noChangeShapeType="1"/>
            </p:cNvSpPr>
            <p:nvPr/>
          </p:nvSpPr>
          <p:spPr bwMode="auto">
            <a:xfrm>
              <a:off x="2315430" y="3681872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43"/>
            <p:cNvSpPr>
              <a:spLocks noChangeShapeType="1"/>
            </p:cNvSpPr>
            <p:nvPr/>
          </p:nvSpPr>
          <p:spPr bwMode="auto">
            <a:xfrm flipH="1">
              <a:off x="6865460" y="3681872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44"/>
            <p:cNvSpPr>
              <a:spLocks noChangeShapeType="1"/>
            </p:cNvSpPr>
            <p:nvPr/>
          </p:nvSpPr>
          <p:spPr bwMode="auto">
            <a:xfrm>
              <a:off x="2315430" y="3573180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45"/>
            <p:cNvSpPr>
              <a:spLocks noChangeShapeType="1"/>
            </p:cNvSpPr>
            <p:nvPr/>
          </p:nvSpPr>
          <p:spPr bwMode="auto">
            <a:xfrm flipH="1">
              <a:off x="6865460" y="3573180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46"/>
            <p:cNvSpPr>
              <a:spLocks noChangeShapeType="1"/>
            </p:cNvSpPr>
            <p:nvPr/>
          </p:nvSpPr>
          <p:spPr bwMode="auto">
            <a:xfrm>
              <a:off x="2315430" y="3481511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47"/>
            <p:cNvSpPr>
              <a:spLocks noChangeShapeType="1"/>
            </p:cNvSpPr>
            <p:nvPr/>
          </p:nvSpPr>
          <p:spPr bwMode="auto">
            <a:xfrm flipH="1">
              <a:off x="6865460" y="3481511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48"/>
            <p:cNvSpPr>
              <a:spLocks noChangeShapeType="1"/>
            </p:cNvSpPr>
            <p:nvPr/>
          </p:nvSpPr>
          <p:spPr bwMode="auto">
            <a:xfrm>
              <a:off x="2315430" y="3401629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49"/>
            <p:cNvSpPr>
              <a:spLocks noChangeShapeType="1"/>
            </p:cNvSpPr>
            <p:nvPr/>
          </p:nvSpPr>
          <p:spPr bwMode="auto">
            <a:xfrm flipH="1">
              <a:off x="6865460" y="3401629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50"/>
            <p:cNvSpPr>
              <a:spLocks noChangeShapeType="1"/>
            </p:cNvSpPr>
            <p:nvPr/>
          </p:nvSpPr>
          <p:spPr bwMode="auto">
            <a:xfrm>
              <a:off x="2315430" y="3332223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51"/>
            <p:cNvSpPr>
              <a:spLocks noChangeShapeType="1"/>
            </p:cNvSpPr>
            <p:nvPr/>
          </p:nvSpPr>
          <p:spPr bwMode="auto">
            <a:xfrm flipH="1">
              <a:off x="6865460" y="3332223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52"/>
            <p:cNvSpPr>
              <a:spLocks noChangeShapeType="1"/>
            </p:cNvSpPr>
            <p:nvPr/>
          </p:nvSpPr>
          <p:spPr bwMode="auto">
            <a:xfrm>
              <a:off x="2315430" y="3270674"/>
              <a:ext cx="23925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53"/>
            <p:cNvSpPr>
              <a:spLocks noChangeShapeType="1"/>
            </p:cNvSpPr>
            <p:nvPr/>
          </p:nvSpPr>
          <p:spPr bwMode="auto">
            <a:xfrm flipH="1">
              <a:off x="6865460" y="3270674"/>
              <a:ext cx="2251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54"/>
            <p:cNvSpPr>
              <a:spLocks noChangeShapeType="1"/>
            </p:cNvSpPr>
            <p:nvPr/>
          </p:nvSpPr>
          <p:spPr bwMode="auto">
            <a:xfrm>
              <a:off x="2315430" y="3270674"/>
              <a:ext cx="46443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55"/>
            <p:cNvSpPr>
              <a:spLocks noChangeShapeType="1"/>
            </p:cNvSpPr>
            <p:nvPr/>
          </p:nvSpPr>
          <p:spPr bwMode="auto">
            <a:xfrm flipH="1">
              <a:off x="6840127" y="3270674"/>
              <a:ext cx="47851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59"/>
            <p:cNvSpPr>
              <a:spLocks noChangeShapeType="1"/>
            </p:cNvSpPr>
            <p:nvPr/>
          </p:nvSpPr>
          <p:spPr bwMode="auto">
            <a:xfrm>
              <a:off x="2315430" y="3270674"/>
              <a:ext cx="457254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60"/>
            <p:cNvSpPr>
              <a:spLocks noChangeShapeType="1"/>
            </p:cNvSpPr>
            <p:nvPr/>
          </p:nvSpPr>
          <p:spPr bwMode="auto">
            <a:xfrm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61"/>
            <p:cNvSpPr>
              <a:spLocks noChangeShapeType="1"/>
            </p:cNvSpPr>
            <p:nvPr/>
          </p:nvSpPr>
          <p:spPr bwMode="auto">
            <a:xfrm flipV="1">
              <a:off x="6887978" y="3270674"/>
              <a:ext cx="1407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62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TextBox 236"/>
            <p:cNvSpPr txBox="1">
              <a:spLocks noChangeArrowheads="1"/>
            </p:cNvSpPr>
            <p:nvPr/>
          </p:nvSpPr>
          <p:spPr bwMode="auto">
            <a:xfrm>
              <a:off x="1856627" y="3151505"/>
              <a:ext cx="501024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</a:t>
              </a:r>
              <a:endParaRPr lang="en-US" baseline="30000"/>
            </a:p>
          </p:txBody>
        </p:sp>
        <p:sp>
          <p:nvSpPr>
            <p:cNvPr id="148" name="TextBox 237"/>
            <p:cNvSpPr txBox="1">
              <a:spLocks noChangeArrowheads="1"/>
            </p:cNvSpPr>
            <p:nvPr/>
          </p:nvSpPr>
          <p:spPr bwMode="auto">
            <a:xfrm>
              <a:off x="1950921" y="4542245"/>
              <a:ext cx="388434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  <a:endParaRPr lang="en-US" baseline="30000"/>
            </a:p>
          </p:txBody>
        </p:sp>
        <p:sp>
          <p:nvSpPr>
            <p:cNvPr id="149" name="TextBox 239"/>
            <p:cNvSpPr txBox="1">
              <a:spLocks noChangeArrowheads="1"/>
            </p:cNvSpPr>
            <p:nvPr/>
          </p:nvSpPr>
          <p:spPr bwMode="auto">
            <a:xfrm>
              <a:off x="2045215" y="5817745"/>
              <a:ext cx="275845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endParaRPr lang="en-US" baseline="30000"/>
            </a:p>
          </p:txBody>
        </p:sp>
        <p:sp>
          <p:nvSpPr>
            <p:cNvPr id="150" name="TextBox 240"/>
            <p:cNvSpPr txBox="1">
              <a:spLocks noChangeArrowheads="1"/>
            </p:cNvSpPr>
            <p:nvPr/>
          </p:nvSpPr>
          <p:spPr bwMode="auto">
            <a:xfrm>
              <a:off x="4499670" y="6023344"/>
              <a:ext cx="275845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51" name="TextBox 241"/>
            <p:cNvSpPr txBox="1">
              <a:spLocks noChangeArrowheads="1"/>
            </p:cNvSpPr>
            <p:nvPr/>
          </p:nvSpPr>
          <p:spPr bwMode="auto">
            <a:xfrm>
              <a:off x="6710649" y="6023344"/>
              <a:ext cx="499617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</a:t>
              </a:r>
            </a:p>
          </p:txBody>
        </p:sp>
        <p:sp>
          <p:nvSpPr>
            <p:cNvPr id="152" name="TextBox 242"/>
            <p:cNvSpPr txBox="1">
              <a:spLocks noChangeArrowheads="1"/>
            </p:cNvSpPr>
            <p:nvPr/>
          </p:nvSpPr>
          <p:spPr bwMode="auto">
            <a:xfrm>
              <a:off x="2102917" y="6023344"/>
              <a:ext cx="557319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0.01</a:t>
              </a:r>
            </a:p>
          </p:txBody>
        </p:sp>
        <p:sp>
          <p:nvSpPr>
            <p:cNvPr id="153" name="TextBox 244"/>
            <p:cNvSpPr txBox="1">
              <a:spLocks noChangeArrowheads="1"/>
            </p:cNvSpPr>
            <p:nvPr/>
          </p:nvSpPr>
          <p:spPr bwMode="auto">
            <a:xfrm rot="-5400000">
              <a:off x="1322218" y="4350131"/>
              <a:ext cx="1178593" cy="32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Cost per job</a:t>
              </a:r>
              <a:endParaRPr lang="en-US">
                <a:latin typeface="Symbol" pitchFamily="18" charset="2"/>
              </a:endParaRPr>
            </a:p>
          </p:txBody>
        </p:sp>
        <p:graphicFrame>
          <p:nvGraphicFramePr>
            <p:cNvPr id="154" name="Object 3"/>
            <p:cNvGraphicFramePr>
              <a:graphicFrameLocks noChangeAspect="1"/>
            </p:cNvGraphicFramePr>
            <p:nvPr/>
          </p:nvGraphicFramePr>
          <p:xfrm>
            <a:off x="4505106" y="6305946"/>
            <a:ext cx="230192" cy="250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5309" name="Equation" r:id="rId4" imgW="152280" imgH="164880" progId="">
                    <p:embed/>
                  </p:oleObj>
                </mc:Choice>
                <mc:Fallback>
                  <p:oleObj name="Equation" r:id="rId4" imgW="152280" imgH="1648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106" y="6305946"/>
                          <a:ext cx="230192" cy="2508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" name="TextBox 154"/>
            <p:cNvSpPr txBox="1"/>
            <p:nvPr/>
          </p:nvSpPr>
          <p:spPr>
            <a:xfrm>
              <a:off x="2433371" y="2529587"/>
              <a:ext cx="2054271" cy="701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low load and/or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low energy cost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743236" y="2532762"/>
              <a:ext cx="2087609" cy="701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high load and/or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high energy cost</a:t>
              </a:r>
            </a:p>
          </p:txBody>
        </p:sp>
        <p:cxnSp>
          <p:nvCxnSpPr>
            <p:cNvPr id="157" name="Straight Connector 156"/>
            <p:cNvCxnSpPr/>
            <p:nvPr/>
          </p:nvCxnSpPr>
          <p:spPr bwMode="auto">
            <a:xfrm rot="5400000">
              <a:off x="2862978" y="4327286"/>
              <a:ext cx="3473171" cy="47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1" name="Freeform 160"/>
          <p:cNvSpPr/>
          <p:nvPr/>
        </p:nvSpPr>
        <p:spPr bwMode="auto">
          <a:xfrm>
            <a:off x="2191871" y="954741"/>
            <a:ext cx="4518211" cy="2299447"/>
          </a:xfrm>
          <a:custGeom>
            <a:avLst/>
            <a:gdLst>
              <a:gd name="connsiteX0" fmla="*/ 4518211 w 4518211"/>
              <a:gd name="connsiteY0" fmla="*/ 0 h 2299447"/>
              <a:gd name="connsiteX1" fmla="*/ 4262717 w 4518211"/>
              <a:gd name="connsiteY1" fmla="*/ 322730 h 2299447"/>
              <a:gd name="connsiteX2" fmla="*/ 3899647 w 4518211"/>
              <a:gd name="connsiteY2" fmla="*/ 766482 h 2299447"/>
              <a:gd name="connsiteX3" fmla="*/ 3550023 w 4518211"/>
              <a:gd name="connsiteY3" fmla="*/ 1169894 h 2299447"/>
              <a:gd name="connsiteX4" fmla="*/ 3307976 w 4518211"/>
              <a:gd name="connsiteY4" fmla="*/ 1452282 h 2299447"/>
              <a:gd name="connsiteX5" fmla="*/ 2864223 w 4518211"/>
              <a:gd name="connsiteY5" fmla="*/ 1842247 h 2299447"/>
              <a:gd name="connsiteX6" fmla="*/ 2393576 w 4518211"/>
              <a:gd name="connsiteY6" fmla="*/ 2097741 h 2299447"/>
              <a:gd name="connsiteX7" fmla="*/ 1694329 w 4518211"/>
              <a:gd name="connsiteY7" fmla="*/ 2259106 h 2299447"/>
              <a:gd name="connsiteX8" fmla="*/ 860611 w 4518211"/>
              <a:gd name="connsiteY8" fmla="*/ 2286000 h 2299447"/>
              <a:gd name="connsiteX9" fmla="*/ 0 w 4518211"/>
              <a:gd name="connsiteY9" fmla="*/ 2299447 h 229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8211" h="2299447">
                <a:moveTo>
                  <a:pt x="4518211" y="0"/>
                </a:moveTo>
                <a:cubicBezTo>
                  <a:pt x="4442011" y="97491"/>
                  <a:pt x="4365811" y="194983"/>
                  <a:pt x="4262717" y="322730"/>
                </a:cubicBezTo>
                <a:cubicBezTo>
                  <a:pt x="4159623" y="450477"/>
                  <a:pt x="4018429" y="625288"/>
                  <a:pt x="3899647" y="766482"/>
                </a:cubicBezTo>
                <a:cubicBezTo>
                  <a:pt x="3780865" y="907676"/>
                  <a:pt x="3550023" y="1169894"/>
                  <a:pt x="3550023" y="1169894"/>
                </a:cubicBezTo>
                <a:cubicBezTo>
                  <a:pt x="3451411" y="1284194"/>
                  <a:pt x="3422276" y="1340223"/>
                  <a:pt x="3307976" y="1452282"/>
                </a:cubicBezTo>
                <a:cubicBezTo>
                  <a:pt x="3193676" y="1564341"/>
                  <a:pt x="3016623" y="1734671"/>
                  <a:pt x="2864223" y="1842247"/>
                </a:cubicBezTo>
                <a:cubicBezTo>
                  <a:pt x="2711823" y="1949823"/>
                  <a:pt x="2588558" y="2028265"/>
                  <a:pt x="2393576" y="2097741"/>
                </a:cubicBezTo>
                <a:cubicBezTo>
                  <a:pt x="2198594" y="2167217"/>
                  <a:pt x="1949823" y="2227730"/>
                  <a:pt x="1694329" y="2259106"/>
                </a:cubicBezTo>
                <a:cubicBezTo>
                  <a:pt x="1438835" y="2290483"/>
                  <a:pt x="860611" y="2286000"/>
                  <a:pt x="860611" y="2286000"/>
                </a:cubicBezTo>
                <a:lnTo>
                  <a:pt x="0" y="2299447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TextBox 232"/>
          <p:cNvSpPr txBox="1">
            <a:spLocks noChangeArrowheads="1"/>
          </p:cNvSpPr>
          <p:nvPr/>
        </p:nvSpPr>
        <p:spPr bwMode="auto">
          <a:xfrm>
            <a:off x="2824070" y="2773829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PS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0" name="Group 180"/>
          <p:cNvGrpSpPr>
            <a:grpSpLocks/>
          </p:cNvGrpSpPr>
          <p:nvPr/>
        </p:nvGrpSpPr>
        <p:grpSpPr bwMode="auto">
          <a:xfrm>
            <a:off x="2351323" y="1058060"/>
            <a:ext cx="2699777" cy="1540761"/>
            <a:chOff x="5242507" y="6338428"/>
            <a:chExt cx="2699686" cy="1541525"/>
          </a:xfrm>
        </p:grpSpPr>
        <p:cxnSp>
          <p:nvCxnSpPr>
            <p:cNvPr id="164" name="Straight Arrow Connector 163"/>
            <p:cNvCxnSpPr/>
            <p:nvPr/>
          </p:nvCxnSpPr>
          <p:spPr bwMode="auto">
            <a:xfrm rot="16200000" flipH="1">
              <a:off x="7243709" y="7419930"/>
              <a:ext cx="462385" cy="45766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5" name="TextBox 164"/>
            <p:cNvSpPr txBox="1"/>
            <p:nvPr/>
          </p:nvSpPr>
          <p:spPr>
            <a:xfrm>
              <a:off x="5242507" y="6338428"/>
              <a:ext cx="2699686" cy="101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Switching to SRPT</a:t>
              </a:r>
              <a:b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 </a:t>
              </a:r>
              <a:r>
                <a:rPr lang="en-US" sz="2000" u="sng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can’t</a:t>
              </a:r>
              <a: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 improve</a:t>
              </a:r>
              <a:b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performance much!</a:t>
              </a:r>
              <a:endParaRPr lang="en-US" sz="2000" kern="0" dirty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6" name="Title 1"/>
          <p:cNvSpPr>
            <a:spLocks noGrp="1"/>
          </p:cNvSpPr>
          <p:nvPr>
            <p:ph type="title"/>
          </p:nvPr>
        </p:nvSpPr>
        <p:spPr>
          <a:xfrm>
            <a:off x="1416050" y="5025169"/>
            <a:ext cx="6321425" cy="600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How well does it work?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Fundamental questions   about speed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238220"/>
            <a:ext cx="8229600" cy="4887943"/>
          </a:xfrm>
        </p:spPr>
        <p:txBody>
          <a:bodyPr/>
          <a:lstStyle/>
          <a:p>
            <a:pPr>
              <a:buNone/>
            </a:pPr>
            <a:r>
              <a:rPr lang="en-AU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Can on-line speed scaling be optimal?</a:t>
            </a:r>
          </a:p>
          <a:p>
            <a:pPr lvl="1">
              <a:buNone/>
            </a:pPr>
            <a:r>
              <a:rPr lang="en-AU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What structure do optimal algorithms have?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4861" y="686740"/>
            <a:ext cx="4524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600" kern="0" dirty="0">
                <a:solidFill>
                  <a:schemeClr val="tx2"/>
                </a:solidFill>
                <a:latin typeface="Comic Sans MS" pitchFamily="66" charset="0"/>
                <a:cs typeface="+mn-cs"/>
              </a:rPr>
              <a:t>^</a:t>
            </a:r>
          </a:p>
        </p:txBody>
      </p:sp>
      <p:sp>
        <p:nvSpPr>
          <p:cNvPr id="5" name="TextBox 4"/>
          <p:cNvSpPr txBox="1"/>
          <p:nvPr/>
        </p:nvSpPr>
        <p:spPr>
          <a:xfrm rot="21268045">
            <a:off x="4201629" y="2918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Comic Sans MS" pitchFamily="66" charset="0"/>
                <a:cs typeface="+mn-cs"/>
              </a:rPr>
              <a:t>and answers</a:t>
            </a:r>
            <a:endParaRPr lang="en-US" sz="2800" kern="0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1264015" y="2096852"/>
            <a:ext cx="6031591" cy="1200329"/>
            <a:chOff x="1335732" y="4831981"/>
            <a:chExt cx="6031591" cy="1200329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1335732" y="5065062"/>
              <a:ext cx="127298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644582" y="4831981"/>
              <a:ext cx="2927404" cy="120032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2-competitive</a:t>
              </a:r>
              <a:br>
                <a:rPr lang="en-US" sz="2400" kern="0" dirty="0" smtClean="0">
                  <a:latin typeface="+mn-lt"/>
                  <a:cs typeface="+mn-cs"/>
                </a:rPr>
              </a:br>
              <a:r>
                <a:rPr lang="en-US" sz="2400" kern="0" dirty="0" smtClean="0">
                  <a:latin typeface="+mn-lt"/>
                  <a:cs typeface="+mn-cs"/>
                </a:rPr>
                <a:t> by using SRPT and</a:t>
              </a:r>
              <a:br>
                <a:rPr lang="en-US" sz="2400" kern="0" dirty="0" smtClean="0">
                  <a:latin typeface="+mn-lt"/>
                  <a:cs typeface="+mn-cs"/>
                </a:rPr>
              </a:br>
              <a:endParaRPr lang="en-US" sz="2400" kern="0" dirty="0" smtClean="0">
                <a:latin typeface="+mn-lt"/>
                <a:cs typeface="+mn-cs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5629568" y="5165710"/>
            <a:ext cx="1737755" cy="577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33" name="Equation" r:id="rId4" imgW="723600" imgH="241200" progId="">
                    <p:embed/>
                  </p:oleObj>
                </mc:Choice>
                <mc:Fallback>
                  <p:oleObj name="Equation" r:id="rId4" imgW="723600" imgH="2412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9568" y="5165710"/>
                          <a:ext cx="1737755" cy="5775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40416" y="3648078"/>
            <a:ext cx="2403475" cy="2133600"/>
            <a:chOff x="114965" y="3627755"/>
            <a:chExt cx="3314353" cy="2736334"/>
          </a:xfrm>
        </p:grpSpPr>
        <p:sp>
          <p:nvSpPr>
            <p:cNvPr id="5" name="Rectangle 4"/>
            <p:cNvSpPr/>
            <p:nvPr/>
          </p:nvSpPr>
          <p:spPr bwMode="auto">
            <a:xfrm>
              <a:off x="762949" y="3627755"/>
              <a:ext cx="2666369" cy="2194768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400" kern="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" name="Freeform 15"/>
            <p:cNvSpPr>
              <a:spLocks noChangeArrowheads="1"/>
            </p:cNvSpPr>
            <p:nvPr/>
          </p:nvSpPr>
          <p:spPr bwMode="auto">
            <a:xfrm>
              <a:off x="776605" y="3642043"/>
              <a:ext cx="2470150" cy="1890712"/>
            </a:xfrm>
            <a:custGeom>
              <a:avLst/>
              <a:gdLst>
                <a:gd name="T0" fmla="*/ 0 w 2194560"/>
                <a:gd name="T1" fmla="*/ 1903130 h 1889760"/>
                <a:gd name="T2" fmla="*/ 4940386 w 2194560"/>
                <a:gd name="T3" fmla="*/ 1718959 h 1889760"/>
                <a:gd name="T4" fmla="*/ 9521460 w 2194560"/>
                <a:gd name="T5" fmla="*/ 1166439 h 1889760"/>
                <a:gd name="T6" fmla="*/ 12934816 w 2194560"/>
                <a:gd name="T7" fmla="*/ 0 h 18897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4560"/>
                <a:gd name="T13" fmla="*/ 0 h 1889760"/>
                <a:gd name="T14" fmla="*/ 2194560 w 2194560"/>
                <a:gd name="T15" fmla="*/ 1889760 h 18897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4560" h="1889760">
                  <a:moveTo>
                    <a:pt x="0" y="1889760"/>
                  </a:moveTo>
                  <a:cubicBezTo>
                    <a:pt x="284480" y="1859280"/>
                    <a:pt x="568960" y="1828800"/>
                    <a:pt x="838200" y="1706880"/>
                  </a:cubicBezTo>
                  <a:cubicBezTo>
                    <a:pt x="1107440" y="1584960"/>
                    <a:pt x="1389380" y="1442720"/>
                    <a:pt x="1615440" y="1158240"/>
                  </a:cubicBezTo>
                  <a:cubicBezTo>
                    <a:pt x="1841500" y="873760"/>
                    <a:pt x="2018030" y="436880"/>
                    <a:pt x="2194560" y="0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5207" y="5771624"/>
              <a:ext cx="1554287" cy="592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+mn-cs"/>
                </a:rPr>
                <a:t>speed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301499" y="4414764"/>
              <a:ext cx="1469965" cy="6370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+mn-cs"/>
                </a:rPr>
                <a:t>power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 rot="-194159">
            <a:off x="1014938" y="3979757"/>
            <a:ext cx="4013955" cy="864915"/>
            <a:chOff x="2926715" y="3862203"/>
            <a:chExt cx="3387837" cy="865243"/>
          </a:xfrm>
        </p:grpSpPr>
        <p:sp>
          <p:nvSpPr>
            <p:cNvPr id="10" name="Isosceles Triangle 9"/>
            <p:cNvSpPr/>
            <p:nvPr/>
          </p:nvSpPr>
          <p:spPr bwMode="auto">
            <a:xfrm rot="194159">
              <a:off x="4332646" y="4408238"/>
              <a:ext cx="380524" cy="319208"/>
            </a:xfrm>
            <a:prstGeom prst="triangl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400" kern="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2926715" y="4267200"/>
              <a:ext cx="3382963" cy="27463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TextBox 11"/>
            <p:cNvSpPr txBox="1"/>
            <p:nvPr/>
          </p:nvSpPr>
          <p:spPr>
            <a:xfrm rot="21380294">
              <a:off x="5327975" y="3862203"/>
              <a:ext cx="986577" cy="400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000" kern="0" dirty="0" smtClean="0">
                  <a:latin typeface="+mn-lt"/>
                  <a:cs typeface="+mn-cs"/>
                </a:rPr>
                <a:t>greener</a:t>
              </a:r>
              <a:endParaRPr lang="en-US" sz="2000" kern="0" dirty="0">
                <a:latin typeface="+mn-lt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21375946">
              <a:off x="3033406" y="4046718"/>
              <a:ext cx="733575" cy="400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000" kern="0" dirty="0" smtClean="0">
                  <a:latin typeface="+mn-lt"/>
                  <a:cs typeface="+mn-cs"/>
                </a:rPr>
                <a:t>faster</a:t>
              </a:r>
              <a:endParaRPr lang="en-US" sz="2000" kern="0" dirty="0">
                <a:latin typeface="+mn-lt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6752" y="1457298"/>
            <a:ext cx="692850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latin typeface="+mn-lt"/>
                <a:cs typeface="+mn-cs"/>
              </a:rPr>
              <a:t>Systems must balance delay and energy use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2337" y="2200562"/>
            <a:ext cx="267733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latin typeface="+mn-lt"/>
                <a:cs typeface="+mn-cs"/>
                <a:sym typeface="Wingdings" pitchFamily="2" charset="2"/>
              </a:rPr>
              <a:t> </a:t>
            </a:r>
            <a:r>
              <a:rPr lang="en-AU" sz="2400" kern="0" dirty="0" smtClean="0">
                <a:latin typeface="+mn-lt"/>
                <a:cs typeface="+mn-cs"/>
              </a:rPr>
              <a:t>Speed scaling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Fundamental questions   about speed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238220"/>
            <a:ext cx="8229600" cy="4887943"/>
          </a:xfrm>
        </p:spPr>
        <p:txBody>
          <a:bodyPr/>
          <a:lstStyle/>
          <a:p>
            <a:pPr>
              <a:buNone/>
            </a:pPr>
            <a:r>
              <a:rPr lang="en-AU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Can on-line speed scaling be optimal?</a:t>
            </a:r>
          </a:p>
          <a:p>
            <a:pPr lvl="1">
              <a:buNone/>
            </a:pPr>
            <a:r>
              <a:rPr lang="en-AU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What structure do optimal algorithms have?</a:t>
            </a:r>
          </a:p>
          <a:p>
            <a:pPr lvl="0">
              <a:buNone/>
            </a:pPr>
            <a:endParaRPr lang="en-AU" b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How does speed scaling interact with scheduling?</a:t>
            </a:r>
          </a:p>
          <a:p>
            <a:pPr lvl="0"/>
            <a:endParaRPr lang="en-AU" b="0" dirty="0" smtClean="0">
              <a:solidFill>
                <a:prstClr val="white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/>
                </a:solidFill>
                <a:latin typeface="Comic Sans MS" pitchFamily="66" charset="0"/>
              </a:rPr>
              <a:t>Are sophisticated speed scalers better?</a:t>
            </a:r>
          </a:p>
          <a:p>
            <a:pPr lvl="0">
              <a:buNone/>
            </a:pPr>
            <a:endParaRPr lang="en-AU" b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Are there drawbacks to speed scaling?</a:t>
            </a:r>
          </a:p>
          <a:p>
            <a:pPr lvl="1">
              <a:buNone/>
            </a:pPr>
            <a:endParaRPr lang="en-AU" b="0" dirty="0" smtClean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4861" y="686740"/>
            <a:ext cx="4524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600" kern="0" dirty="0">
                <a:solidFill>
                  <a:schemeClr val="tx2"/>
                </a:solidFill>
                <a:latin typeface="Comic Sans MS" pitchFamily="66" charset="0"/>
                <a:cs typeface="+mn-cs"/>
              </a:rPr>
              <a:t>^</a:t>
            </a:r>
          </a:p>
        </p:txBody>
      </p:sp>
      <p:sp>
        <p:nvSpPr>
          <p:cNvPr id="5" name="TextBox 4"/>
          <p:cNvSpPr txBox="1"/>
          <p:nvPr/>
        </p:nvSpPr>
        <p:spPr>
          <a:xfrm rot="21268045">
            <a:off x="4201629" y="2918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Comic Sans MS" pitchFamily="66" charset="0"/>
                <a:cs typeface="+mn-cs"/>
              </a:rPr>
              <a:t>and answers</a:t>
            </a:r>
            <a:endParaRPr lang="en-US" sz="2800" kern="0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19" name="Group 27"/>
          <p:cNvGrpSpPr/>
          <p:nvPr/>
        </p:nvGrpSpPr>
        <p:grpSpPr>
          <a:xfrm>
            <a:off x="815378" y="2698740"/>
            <a:ext cx="6420918" cy="1131903"/>
            <a:chOff x="811161" y="3976999"/>
            <a:chExt cx="6420918" cy="113190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>
              <a:off x="811161" y="3976999"/>
              <a:ext cx="127298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896964" y="4277905"/>
              <a:ext cx="5335115" cy="83099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They can be decoupled with little</a:t>
              </a:r>
              <a:br>
                <a:rPr lang="en-US" sz="2400" kern="0" dirty="0" smtClean="0">
                  <a:latin typeface="+mn-lt"/>
                  <a:cs typeface="+mn-cs"/>
                </a:rPr>
              </a:br>
              <a:r>
                <a:rPr lang="en-US" sz="2400" kern="0" dirty="0" smtClean="0">
                  <a:latin typeface="+mn-lt"/>
                  <a:cs typeface="+mn-cs"/>
                </a:rPr>
                <a:t>performance loss</a:t>
              </a:r>
            </a:p>
          </p:txBody>
        </p:sp>
      </p:grpSp>
      <p:grpSp>
        <p:nvGrpSpPr>
          <p:cNvPr id="25" name="Group 33"/>
          <p:cNvGrpSpPr/>
          <p:nvPr/>
        </p:nvGrpSpPr>
        <p:grpSpPr>
          <a:xfrm>
            <a:off x="4889628" y="3399696"/>
            <a:ext cx="4118435" cy="1124694"/>
            <a:chOff x="5095811" y="4551610"/>
            <a:chExt cx="4118435" cy="1124694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rot="10800000">
              <a:off x="5617982" y="4551610"/>
              <a:ext cx="519940" cy="3944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5095811" y="4845307"/>
              <a:ext cx="4118435" cy="83099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Energy proportionality</a:t>
              </a:r>
              <a:b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works well under SRPT &amp; PS</a:t>
              </a: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806896" y="1238220"/>
            <a:ext cx="8229600" cy="48879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Can on-line speed scaling be optimal?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What structure do optimal algorithms have?</a:t>
            </a: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935596" y="3248980"/>
            <a:ext cx="10081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71456" y="762212"/>
            <a:ext cx="2746375" cy="1077912"/>
            <a:chOff x="4115946" y="2576946"/>
            <a:chExt cx="3713772" cy="140238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10757" y="2576946"/>
              <a:ext cx="1418961" cy="140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115946" y="2579011"/>
              <a:ext cx="2889443" cy="2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115946" y="3954548"/>
              <a:ext cx="2857244" cy="8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811473" y="2760763"/>
              <a:ext cx="442218" cy="97072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427574" y="2899144"/>
              <a:ext cx="352057" cy="75386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953512" y="2700868"/>
              <a:ext cx="382111" cy="109258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37" name="Straight Arrow Connector 29"/>
          <p:cNvCxnSpPr>
            <a:cxnSpLocks noChangeShapeType="1"/>
          </p:cNvCxnSpPr>
          <p:nvPr/>
        </p:nvCxnSpPr>
        <p:spPr bwMode="auto">
          <a:xfrm>
            <a:off x="5027369" y="1282569"/>
            <a:ext cx="881062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098431" y="65299"/>
            <a:ext cx="4203700" cy="560388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1"/>
                </a:solidFill>
              </a:rPr>
              <a:t>2 design choices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494523" y="1292231"/>
            <a:ext cx="2471737" cy="2643188"/>
            <a:chOff x="5036820" y="1570385"/>
            <a:chExt cx="2472541" cy="2643392"/>
          </a:xfrm>
        </p:grpSpPr>
        <p:sp>
          <p:nvSpPr>
            <p:cNvPr id="39" name="TextBox 38"/>
            <p:cNvSpPr txBox="1"/>
            <p:nvPr/>
          </p:nvSpPr>
          <p:spPr>
            <a:xfrm>
              <a:off x="5394123" y="3013534"/>
              <a:ext cx="2115238" cy="1200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The speed of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 the server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5036820" y="1570385"/>
              <a:ext cx="1447800" cy="1458883"/>
            </a:xfrm>
            <a:custGeom>
              <a:avLst/>
              <a:gdLst>
                <a:gd name="T0" fmla="*/ 0 w 752007"/>
                <a:gd name="T1" fmla="*/ 0 h 1124263"/>
                <a:gd name="T2" fmla="*/ 2147483647 w 752007"/>
                <a:gd name="T3" fmla="*/ 15534765 h 1124263"/>
                <a:gd name="T4" fmla="*/ 2147483647 w 752007"/>
                <a:gd name="T5" fmla="*/ 43152043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503548" y="1265244"/>
            <a:ext cx="2343150" cy="2308225"/>
            <a:chOff x="1074420" y="1722120"/>
            <a:chExt cx="2342308" cy="2309277"/>
          </a:xfrm>
        </p:grpSpPr>
        <p:sp>
          <p:nvSpPr>
            <p:cNvPr id="42" name="Freeform 19"/>
            <p:cNvSpPr>
              <a:spLocks noChangeArrowheads="1"/>
            </p:cNvSpPr>
            <p:nvPr/>
          </p:nvSpPr>
          <p:spPr bwMode="auto">
            <a:xfrm flipH="1">
              <a:off x="1917308" y="1722120"/>
              <a:ext cx="1127760" cy="1539240"/>
            </a:xfrm>
            <a:custGeom>
              <a:avLst/>
              <a:gdLst>
                <a:gd name="T0" fmla="*/ 0 w 752007"/>
                <a:gd name="T1" fmla="*/ 0 h 1124263"/>
                <a:gd name="T2" fmla="*/ 183223769 w 752007"/>
                <a:gd name="T3" fmla="*/ 32908456 h 1124263"/>
                <a:gd name="T4" fmla="*/ 213760864 w 752007"/>
                <a:gd name="T5" fmla="*/ 91412034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4420" y="3200756"/>
              <a:ext cx="2342308" cy="83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What order to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serve jobs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rot="10800000" flipV="1">
            <a:off x="5112061" y="3501004"/>
            <a:ext cx="846137" cy="6120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27"/>
          <p:cNvCxnSpPr>
            <a:cxnSpLocks noChangeShapeType="1"/>
          </p:cNvCxnSpPr>
          <p:nvPr/>
        </p:nvCxnSpPr>
        <p:spPr bwMode="auto">
          <a:xfrm>
            <a:off x="1365560" y="1286155"/>
            <a:ext cx="7778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2975285" y="3121031"/>
            <a:ext cx="173037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146520" y="3537012"/>
            <a:ext cx="1109598" cy="2412268"/>
            <a:chOff x="1688734" y="4031398"/>
            <a:chExt cx="1109965" cy="3631692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 rot="5400000">
              <a:off x="1661391" y="4614519"/>
              <a:ext cx="1167831" cy="15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688734" y="5171314"/>
              <a:ext cx="1109965" cy="2491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  <a:t>SRPT</a:t>
              </a:r>
              <a:b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</a:br>
              <a: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  <a:t>or</a:t>
              </a:r>
              <a:b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</a:br>
              <a:r>
                <a:rPr lang="en-US" sz="3600" kern="0" dirty="0" smtClean="0">
                  <a:solidFill>
                    <a:schemeClr val="accent6"/>
                  </a:solidFill>
                  <a:latin typeface="+mj-lt"/>
                  <a:cs typeface="+mn-cs"/>
                </a:rPr>
                <a:t>PS</a:t>
              </a: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/>
              </a:r>
              <a:b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</a:br>
              <a:r>
                <a:rPr lang="en-US" sz="2400" kern="0" dirty="0">
                  <a:solidFill>
                    <a:schemeClr val="accent6"/>
                  </a:solidFill>
                  <a:latin typeface="+mn-lt"/>
                  <a:cs typeface="+mn-cs"/>
                </a:rPr>
                <a:t/>
              </a:r>
              <a:br>
                <a:rPr lang="en-US" sz="2400" kern="0" dirty="0">
                  <a:solidFill>
                    <a:schemeClr val="accent6"/>
                  </a:solidFill>
                  <a:latin typeface="+mn-lt"/>
                  <a:cs typeface="+mn-cs"/>
                </a:rPr>
              </a:br>
              <a:endParaRPr lang="en-US" sz="2400" kern="0" dirty="0">
                <a:solidFill>
                  <a:schemeClr val="accent6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176" y="4185084"/>
            <a:ext cx="2221620" cy="1844935"/>
            <a:chOff x="6156176" y="4185084"/>
            <a:chExt cx="2221620" cy="1844935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6156176" y="4509120"/>
              <a:ext cx="2221620" cy="1520899"/>
              <a:chOff x="4100513" y="2800574"/>
              <a:chExt cx="2063750" cy="1276295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4100513" y="3180305"/>
                <a:ext cx="2034846" cy="518878"/>
              </a:xfrm>
              <a:custGeom>
                <a:avLst/>
                <a:gdLst>
                  <a:gd name="connsiteX0" fmla="*/ 0 w 2035277"/>
                  <a:gd name="connsiteY0" fmla="*/ 14748 h 589935"/>
                  <a:gd name="connsiteX1" fmla="*/ 191729 w 2035277"/>
                  <a:gd name="connsiteY1" fmla="*/ 14748 h 589935"/>
                  <a:gd name="connsiteX2" fmla="*/ 191729 w 2035277"/>
                  <a:gd name="connsiteY2" fmla="*/ 575187 h 589935"/>
                  <a:gd name="connsiteX3" fmla="*/ 412954 w 2035277"/>
                  <a:gd name="connsiteY3" fmla="*/ 589935 h 589935"/>
                  <a:gd name="connsiteX4" fmla="*/ 412954 w 2035277"/>
                  <a:gd name="connsiteY4" fmla="*/ 14748 h 589935"/>
                  <a:gd name="connsiteX5" fmla="*/ 1032387 w 2035277"/>
                  <a:gd name="connsiteY5" fmla="*/ 14748 h 589935"/>
                  <a:gd name="connsiteX6" fmla="*/ 1032387 w 2035277"/>
                  <a:gd name="connsiteY6" fmla="*/ 589935 h 589935"/>
                  <a:gd name="connsiteX7" fmla="*/ 1356851 w 2035277"/>
                  <a:gd name="connsiteY7" fmla="*/ 589935 h 589935"/>
                  <a:gd name="connsiteX8" fmla="*/ 1356851 w 2035277"/>
                  <a:gd name="connsiteY8" fmla="*/ 0 h 589935"/>
                  <a:gd name="connsiteX9" fmla="*/ 2035277 w 2035277"/>
                  <a:gd name="connsiteY9" fmla="*/ 0 h 58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35277" h="589935">
                    <a:moveTo>
                      <a:pt x="0" y="14748"/>
                    </a:moveTo>
                    <a:lnTo>
                      <a:pt x="191729" y="14748"/>
                    </a:lnTo>
                    <a:lnTo>
                      <a:pt x="191729" y="575187"/>
                    </a:lnTo>
                    <a:lnTo>
                      <a:pt x="412954" y="589935"/>
                    </a:lnTo>
                    <a:lnTo>
                      <a:pt x="412954" y="14748"/>
                    </a:lnTo>
                    <a:lnTo>
                      <a:pt x="1032387" y="14748"/>
                    </a:lnTo>
                    <a:lnTo>
                      <a:pt x="1032387" y="589935"/>
                    </a:lnTo>
                    <a:lnTo>
                      <a:pt x="1356851" y="589935"/>
                    </a:lnTo>
                    <a:lnTo>
                      <a:pt x="1356851" y="0"/>
                    </a:lnTo>
                    <a:lnTo>
                      <a:pt x="2035277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TextBox 39"/>
              <p:cNvSpPr txBox="1">
                <a:spLocks noChangeArrowheads="1"/>
              </p:cNvSpPr>
              <p:nvPr/>
            </p:nvSpPr>
            <p:spPr bwMode="auto">
              <a:xfrm>
                <a:off x="4670425" y="3706981"/>
                <a:ext cx="6635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100513" y="2800574"/>
                <a:ext cx="2063750" cy="899910"/>
              </a:xfrm>
              <a:custGeom>
                <a:avLst/>
                <a:gdLst>
                  <a:gd name="connsiteX0" fmla="*/ 0 w 1371600"/>
                  <a:gd name="connsiteY0" fmla="*/ 0 h 899652"/>
                  <a:gd name="connsiteX1" fmla="*/ 0 w 1371600"/>
                  <a:gd name="connsiteY1" fmla="*/ 899652 h 899652"/>
                  <a:gd name="connsiteX2" fmla="*/ 1371600 w 1371600"/>
                  <a:gd name="connsiteY2" fmla="*/ 899652 h 89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600" h="899652">
                    <a:moveTo>
                      <a:pt x="0" y="0"/>
                    </a:moveTo>
                    <a:lnTo>
                      <a:pt x="0" y="899652"/>
                    </a:lnTo>
                    <a:lnTo>
                      <a:pt x="1371600" y="899652"/>
                    </a:lnTo>
                  </a:path>
                </a:pathLst>
              </a:cu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300192" y="4185084"/>
              <a:ext cx="2061783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Gated static</a:t>
              </a:r>
            </a:p>
          </p:txBody>
        </p:sp>
      </p:grpSp>
      <p:cxnSp>
        <p:nvCxnSpPr>
          <p:cNvPr id="53" name="Straight Arrow Connector 52"/>
          <p:cNvCxnSpPr/>
          <p:nvPr/>
        </p:nvCxnSpPr>
        <p:spPr bwMode="auto">
          <a:xfrm>
            <a:off x="5976157" y="3501007"/>
            <a:ext cx="936103" cy="5400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1" name="Group 50"/>
          <p:cNvGrpSpPr/>
          <p:nvPr/>
        </p:nvGrpSpPr>
        <p:grpSpPr>
          <a:xfrm>
            <a:off x="3383869" y="4221088"/>
            <a:ext cx="2304255" cy="1764196"/>
            <a:chOff x="3383869" y="4221088"/>
            <a:chExt cx="2304255" cy="1764196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671900" y="4639319"/>
              <a:ext cx="2016224" cy="1345965"/>
              <a:chOff x="6781800" y="2830513"/>
              <a:chExt cx="2065338" cy="1267795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6781800" y="2830513"/>
                <a:ext cx="2065338" cy="899666"/>
              </a:xfrm>
              <a:custGeom>
                <a:avLst/>
                <a:gdLst>
                  <a:gd name="connsiteX0" fmla="*/ 0 w 1371600"/>
                  <a:gd name="connsiteY0" fmla="*/ 0 h 899652"/>
                  <a:gd name="connsiteX1" fmla="*/ 0 w 1371600"/>
                  <a:gd name="connsiteY1" fmla="*/ 899652 h 899652"/>
                  <a:gd name="connsiteX2" fmla="*/ 1371600 w 1371600"/>
                  <a:gd name="connsiteY2" fmla="*/ 899652 h 89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600" h="899652">
                    <a:moveTo>
                      <a:pt x="0" y="0"/>
                    </a:moveTo>
                    <a:lnTo>
                      <a:pt x="0" y="899652"/>
                    </a:lnTo>
                    <a:lnTo>
                      <a:pt x="1371600" y="899652"/>
                    </a:lnTo>
                  </a:path>
                </a:pathLst>
              </a:cu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792557" y="2940572"/>
                <a:ext cx="2039043" cy="772971"/>
              </a:xfrm>
              <a:custGeom>
                <a:avLst/>
                <a:gdLst>
                  <a:gd name="connsiteX0" fmla="*/ 0 w 2037805"/>
                  <a:gd name="connsiteY0" fmla="*/ 191157 h 609169"/>
                  <a:gd name="connsiteX1" fmla="*/ 39188 w 2037805"/>
                  <a:gd name="connsiteY1" fmla="*/ 60529 h 609169"/>
                  <a:gd name="connsiteX2" fmla="*/ 91440 w 2037805"/>
                  <a:gd name="connsiteY2" fmla="*/ 47466 h 609169"/>
                  <a:gd name="connsiteX3" fmla="*/ 117565 w 2037805"/>
                  <a:gd name="connsiteY3" fmla="*/ 86655 h 609169"/>
                  <a:gd name="connsiteX4" fmla="*/ 143691 w 2037805"/>
                  <a:gd name="connsiteY4" fmla="*/ 282597 h 609169"/>
                  <a:gd name="connsiteX5" fmla="*/ 169817 w 2037805"/>
                  <a:gd name="connsiteY5" fmla="*/ 374037 h 609169"/>
                  <a:gd name="connsiteX6" fmla="*/ 182880 w 2037805"/>
                  <a:gd name="connsiteY6" fmla="*/ 491603 h 609169"/>
                  <a:gd name="connsiteX7" fmla="*/ 195943 w 2037805"/>
                  <a:gd name="connsiteY7" fmla="*/ 530792 h 609169"/>
                  <a:gd name="connsiteX8" fmla="*/ 274320 w 2037805"/>
                  <a:gd name="connsiteY8" fmla="*/ 583043 h 609169"/>
                  <a:gd name="connsiteX9" fmla="*/ 313508 w 2037805"/>
                  <a:gd name="connsiteY9" fmla="*/ 609169 h 609169"/>
                  <a:gd name="connsiteX10" fmla="*/ 365760 w 2037805"/>
                  <a:gd name="connsiteY10" fmla="*/ 596106 h 609169"/>
                  <a:gd name="connsiteX11" fmla="*/ 431074 w 2037805"/>
                  <a:gd name="connsiteY11" fmla="*/ 583043 h 609169"/>
                  <a:gd name="connsiteX12" fmla="*/ 457200 w 2037805"/>
                  <a:gd name="connsiteY12" fmla="*/ 504666 h 609169"/>
                  <a:gd name="connsiteX13" fmla="*/ 483325 w 2037805"/>
                  <a:gd name="connsiteY13" fmla="*/ 426289 h 609169"/>
                  <a:gd name="connsiteX14" fmla="*/ 496388 w 2037805"/>
                  <a:gd name="connsiteY14" fmla="*/ 387100 h 609169"/>
                  <a:gd name="connsiteX15" fmla="*/ 509451 w 2037805"/>
                  <a:gd name="connsiteY15" fmla="*/ 334849 h 609169"/>
                  <a:gd name="connsiteX16" fmla="*/ 535577 w 2037805"/>
                  <a:gd name="connsiteY16" fmla="*/ 374037 h 609169"/>
                  <a:gd name="connsiteX17" fmla="*/ 548640 w 2037805"/>
                  <a:gd name="connsiteY17" fmla="*/ 413226 h 609169"/>
                  <a:gd name="connsiteX18" fmla="*/ 587828 w 2037805"/>
                  <a:gd name="connsiteY18" fmla="*/ 387100 h 609169"/>
                  <a:gd name="connsiteX19" fmla="*/ 613954 w 2037805"/>
                  <a:gd name="connsiteY19" fmla="*/ 347912 h 609169"/>
                  <a:gd name="connsiteX20" fmla="*/ 640080 w 2037805"/>
                  <a:gd name="connsiteY20" fmla="*/ 269535 h 609169"/>
                  <a:gd name="connsiteX21" fmla="*/ 653143 w 2037805"/>
                  <a:gd name="connsiteY21" fmla="*/ 308723 h 609169"/>
                  <a:gd name="connsiteX22" fmla="*/ 705394 w 2037805"/>
                  <a:gd name="connsiteY22" fmla="*/ 243409 h 609169"/>
                  <a:gd name="connsiteX23" fmla="*/ 718457 w 2037805"/>
                  <a:gd name="connsiteY23" fmla="*/ 86655 h 609169"/>
                  <a:gd name="connsiteX24" fmla="*/ 744583 w 2037805"/>
                  <a:gd name="connsiteY24" fmla="*/ 165032 h 609169"/>
                  <a:gd name="connsiteX25" fmla="*/ 783771 w 2037805"/>
                  <a:gd name="connsiteY25" fmla="*/ 138906 h 609169"/>
                  <a:gd name="connsiteX26" fmla="*/ 849085 w 2037805"/>
                  <a:gd name="connsiteY26" fmla="*/ 47466 h 609169"/>
                  <a:gd name="connsiteX27" fmla="*/ 888274 w 2037805"/>
                  <a:gd name="connsiteY27" fmla="*/ 256472 h 609169"/>
                  <a:gd name="connsiteX28" fmla="*/ 927463 w 2037805"/>
                  <a:gd name="connsiteY28" fmla="*/ 230346 h 609169"/>
                  <a:gd name="connsiteX29" fmla="*/ 940525 w 2037805"/>
                  <a:gd name="connsiteY29" fmla="*/ 282597 h 609169"/>
                  <a:gd name="connsiteX30" fmla="*/ 966651 w 2037805"/>
                  <a:gd name="connsiteY30" fmla="*/ 387100 h 609169"/>
                  <a:gd name="connsiteX31" fmla="*/ 979714 w 2037805"/>
                  <a:gd name="connsiteY31" fmla="*/ 517729 h 609169"/>
                  <a:gd name="connsiteX32" fmla="*/ 992777 w 2037805"/>
                  <a:gd name="connsiteY32" fmla="*/ 569980 h 609169"/>
                  <a:gd name="connsiteX33" fmla="*/ 1071154 w 2037805"/>
                  <a:gd name="connsiteY33" fmla="*/ 609169 h 609169"/>
                  <a:gd name="connsiteX34" fmla="*/ 1319348 w 2037805"/>
                  <a:gd name="connsiteY34" fmla="*/ 596106 h 609169"/>
                  <a:gd name="connsiteX35" fmla="*/ 1358537 w 2037805"/>
                  <a:gd name="connsiteY35" fmla="*/ 569980 h 609169"/>
                  <a:gd name="connsiteX36" fmla="*/ 1371600 w 2037805"/>
                  <a:gd name="connsiteY36" fmla="*/ 530792 h 609169"/>
                  <a:gd name="connsiteX37" fmla="*/ 1384663 w 2037805"/>
                  <a:gd name="connsiteY37" fmla="*/ 465477 h 609169"/>
                  <a:gd name="connsiteX38" fmla="*/ 1423851 w 2037805"/>
                  <a:gd name="connsiteY38" fmla="*/ 478540 h 609169"/>
                  <a:gd name="connsiteX39" fmla="*/ 1449977 w 2037805"/>
                  <a:gd name="connsiteY39" fmla="*/ 439352 h 609169"/>
                  <a:gd name="connsiteX40" fmla="*/ 1463040 w 2037805"/>
                  <a:gd name="connsiteY40" fmla="*/ 387100 h 609169"/>
                  <a:gd name="connsiteX41" fmla="*/ 1489165 w 2037805"/>
                  <a:gd name="connsiteY41" fmla="*/ 282597 h 609169"/>
                  <a:gd name="connsiteX42" fmla="*/ 1515291 w 2037805"/>
                  <a:gd name="connsiteY42" fmla="*/ 321786 h 609169"/>
                  <a:gd name="connsiteX43" fmla="*/ 1567543 w 2037805"/>
                  <a:gd name="connsiteY43" fmla="*/ 256472 h 609169"/>
                  <a:gd name="connsiteX44" fmla="*/ 1554480 w 2037805"/>
                  <a:gd name="connsiteY44" fmla="*/ 99717 h 609169"/>
                  <a:gd name="connsiteX45" fmla="*/ 1567543 w 2037805"/>
                  <a:gd name="connsiteY45" fmla="*/ 138906 h 609169"/>
                  <a:gd name="connsiteX46" fmla="*/ 1619794 w 2037805"/>
                  <a:gd name="connsiteY46" fmla="*/ 256472 h 609169"/>
                  <a:gd name="connsiteX47" fmla="*/ 1632857 w 2037805"/>
                  <a:gd name="connsiteY47" fmla="*/ 295660 h 609169"/>
                  <a:gd name="connsiteX48" fmla="*/ 1672045 w 2037805"/>
                  <a:gd name="connsiteY48" fmla="*/ 282597 h 609169"/>
                  <a:gd name="connsiteX49" fmla="*/ 1685108 w 2037805"/>
                  <a:gd name="connsiteY49" fmla="*/ 243409 h 609169"/>
                  <a:gd name="connsiteX50" fmla="*/ 1698171 w 2037805"/>
                  <a:gd name="connsiteY50" fmla="*/ 99717 h 609169"/>
                  <a:gd name="connsiteX51" fmla="*/ 1724297 w 2037805"/>
                  <a:gd name="connsiteY51" fmla="*/ 60529 h 609169"/>
                  <a:gd name="connsiteX52" fmla="*/ 1763485 w 2037805"/>
                  <a:gd name="connsiteY52" fmla="*/ 86655 h 609169"/>
                  <a:gd name="connsiteX53" fmla="*/ 1802674 w 2037805"/>
                  <a:gd name="connsiteY53" fmla="*/ 125843 h 609169"/>
                  <a:gd name="connsiteX54" fmla="*/ 1841863 w 2037805"/>
                  <a:gd name="connsiteY54" fmla="*/ 99717 h 609169"/>
                  <a:gd name="connsiteX55" fmla="*/ 1854925 w 2037805"/>
                  <a:gd name="connsiteY55" fmla="*/ 60529 h 609169"/>
                  <a:gd name="connsiteX56" fmla="*/ 1881051 w 2037805"/>
                  <a:gd name="connsiteY56" fmla="*/ 47466 h 609169"/>
                  <a:gd name="connsiteX57" fmla="*/ 1907177 w 2037805"/>
                  <a:gd name="connsiteY57" fmla="*/ 8277 h 609169"/>
                  <a:gd name="connsiteX58" fmla="*/ 1959428 w 2037805"/>
                  <a:gd name="connsiteY58" fmla="*/ 86655 h 609169"/>
                  <a:gd name="connsiteX59" fmla="*/ 1998617 w 2037805"/>
                  <a:gd name="connsiteY59" fmla="*/ 230346 h 609169"/>
                  <a:gd name="connsiteX60" fmla="*/ 2011680 w 2037805"/>
                  <a:gd name="connsiteY60" fmla="*/ 269535 h 609169"/>
                  <a:gd name="connsiteX61" fmla="*/ 2037805 w 2037805"/>
                  <a:gd name="connsiteY61" fmla="*/ 282597 h 60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037805" h="609169">
                    <a:moveTo>
                      <a:pt x="0" y="191157"/>
                    </a:moveTo>
                    <a:cubicBezTo>
                      <a:pt x="4134" y="162220"/>
                      <a:pt x="1669" y="85541"/>
                      <a:pt x="39188" y="60529"/>
                    </a:cubicBezTo>
                    <a:cubicBezTo>
                      <a:pt x="54126" y="50570"/>
                      <a:pt x="74023" y="51820"/>
                      <a:pt x="91440" y="47466"/>
                    </a:cubicBezTo>
                    <a:cubicBezTo>
                      <a:pt x="100148" y="60529"/>
                      <a:pt x="113054" y="71618"/>
                      <a:pt x="117565" y="86655"/>
                    </a:cubicBezTo>
                    <a:cubicBezTo>
                      <a:pt x="121909" y="101137"/>
                      <a:pt x="142410" y="274912"/>
                      <a:pt x="143691" y="282597"/>
                    </a:cubicBezTo>
                    <a:cubicBezTo>
                      <a:pt x="149159" y="315404"/>
                      <a:pt x="159463" y="342975"/>
                      <a:pt x="169817" y="374037"/>
                    </a:cubicBezTo>
                    <a:cubicBezTo>
                      <a:pt x="174171" y="413226"/>
                      <a:pt x="176398" y="452710"/>
                      <a:pt x="182880" y="491603"/>
                    </a:cubicBezTo>
                    <a:cubicBezTo>
                      <a:pt x="185144" y="505185"/>
                      <a:pt x="186206" y="521055"/>
                      <a:pt x="195943" y="530792"/>
                    </a:cubicBezTo>
                    <a:cubicBezTo>
                      <a:pt x="218146" y="552995"/>
                      <a:pt x="248194" y="565626"/>
                      <a:pt x="274320" y="583043"/>
                    </a:cubicBezTo>
                    <a:lnTo>
                      <a:pt x="313508" y="609169"/>
                    </a:lnTo>
                    <a:cubicBezTo>
                      <a:pt x="330925" y="604815"/>
                      <a:pt x="348234" y="600001"/>
                      <a:pt x="365760" y="596106"/>
                    </a:cubicBezTo>
                    <a:cubicBezTo>
                      <a:pt x="387434" y="591290"/>
                      <a:pt x="415374" y="598743"/>
                      <a:pt x="431074" y="583043"/>
                    </a:cubicBezTo>
                    <a:cubicBezTo>
                      <a:pt x="450547" y="563570"/>
                      <a:pt x="448491" y="530792"/>
                      <a:pt x="457200" y="504666"/>
                    </a:cubicBezTo>
                    <a:lnTo>
                      <a:pt x="483325" y="426289"/>
                    </a:lnTo>
                    <a:cubicBezTo>
                      <a:pt x="487679" y="413226"/>
                      <a:pt x="493048" y="400458"/>
                      <a:pt x="496388" y="387100"/>
                    </a:cubicBezTo>
                    <a:lnTo>
                      <a:pt x="509451" y="334849"/>
                    </a:lnTo>
                    <a:cubicBezTo>
                      <a:pt x="518160" y="347912"/>
                      <a:pt x="528556" y="359995"/>
                      <a:pt x="535577" y="374037"/>
                    </a:cubicBezTo>
                    <a:cubicBezTo>
                      <a:pt x="541735" y="386353"/>
                      <a:pt x="535282" y="409886"/>
                      <a:pt x="548640" y="413226"/>
                    </a:cubicBezTo>
                    <a:cubicBezTo>
                      <a:pt x="563871" y="417034"/>
                      <a:pt x="574765" y="395809"/>
                      <a:pt x="587828" y="387100"/>
                    </a:cubicBezTo>
                    <a:cubicBezTo>
                      <a:pt x="596537" y="374037"/>
                      <a:pt x="607578" y="362258"/>
                      <a:pt x="613954" y="347912"/>
                    </a:cubicBezTo>
                    <a:cubicBezTo>
                      <a:pt x="625139" y="322747"/>
                      <a:pt x="640080" y="269535"/>
                      <a:pt x="640080" y="269535"/>
                    </a:cubicBezTo>
                    <a:cubicBezTo>
                      <a:pt x="644434" y="282598"/>
                      <a:pt x="639785" y="305384"/>
                      <a:pt x="653143" y="308723"/>
                    </a:cubicBezTo>
                    <a:cubicBezTo>
                      <a:pt x="689503" y="317812"/>
                      <a:pt x="699895" y="259906"/>
                      <a:pt x="705394" y="243409"/>
                    </a:cubicBezTo>
                    <a:cubicBezTo>
                      <a:pt x="709748" y="191158"/>
                      <a:pt x="695008" y="133552"/>
                      <a:pt x="718457" y="86655"/>
                    </a:cubicBezTo>
                    <a:cubicBezTo>
                      <a:pt x="730773" y="62024"/>
                      <a:pt x="744583" y="165032"/>
                      <a:pt x="744583" y="165032"/>
                    </a:cubicBezTo>
                    <a:cubicBezTo>
                      <a:pt x="757646" y="156323"/>
                      <a:pt x="775450" y="152219"/>
                      <a:pt x="783771" y="138906"/>
                    </a:cubicBezTo>
                    <a:cubicBezTo>
                      <a:pt x="847939" y="36237"/>
                      <a:pt x="766928" y="74852"/>
                      <a:pt x="849085" y="47466"/>
                    </a:cubicBezTo>
                    <a:cubicBezTo>
                      <a:pt x="889049" y="167357"/>
                      <a:pt x="872471" y="98441"/>
                      <a:pt x="888274" y="256472"/>
                    </a:cubicBezTo>
                    <a:cubicBezTo>
                      <a:pt x="901337" y="247763"/>
                      <a:pt x="913421" y="223325"/>
                      <a:pt x="927463" y="230346"/>
                    </a:cubicBezTo>
                    <a:cubicBezTo>
                      <a:pt x="943521" y="238375"/>
                      <a:pt x="936631" y="265072"/>
                      <a:pt x="940525" y="282597"/>
                    </a:cubicBezTo>
                    <a:cubicBezTo>
                      <a:pt x="961541" y="377170"/>
                      <a:pt x="943309" y="317077"/>
                      <a:pt x="966651" y="387100"/>
                    </a:cubicBezTo>
                    <a:cubicBezTo>
                      <a:pt x="971005" y="430643"/>
                      <a:pt x="973525" y="474409"/>
                      <a:pt x="979714" y="517729"/>
                    </a:cubicBezTo>
                    <a:cubicBezTo>
                      <a:pt x="982253" y="535502"/>
                      <a:pt x="982818" y="555042"/>
                      <a:pt x="992777" y="569980"/>
                    </a:cubicBezTo>
                    <a:cubicBezTo>
                      <a:pt x="1007248" y="591686"/>
                      <a:pt x="1048799" y="601717"/>
                      <a:pt x="1071154" y="609169"/>
                    </a:cubicBezTo>
                    <a:cubicBezTo>
                      <a:pt x="1153885" y="604815"/>
                      <a:pt x="1237262" y="607300"/>
                      <a:pt x="1319348" y="596106"/>
                    </a:cubicBezTo>
                    <a:cubicBezTo>
                      <a:pt x="1334904" y="593985"/>
                      <a:pt x="1348729" y="582239"/>
                      <a:pt x="1358537" y="569980"/>
                    </a:cubicBezTo>
                    <a:cubicBezTo>
                      <a:pt x="1367139" y="559228"/>
                      <a:pt x="1368260" y="544150"/>
                      <a:pt x="1371600" y="530792"/>
                    </a:cubicBezTo>
                    <a:cubicBezTo>
                      <a:pt x="1376985" y="509252"/>
                      <a:pt x="1380309" y="487249"/>
                      <a:pt x="1384663" y="465477"/>
                    </a:cubicBezTo>
                    <a:cubicBezTo>
                      <a:pt x="1397726" y="469831"/>
                      <a:pt x="1411066" y="483654"/>
                      <a:pt x="1423851" y="478540"/>
                    </a:cubicBezTo>
                    <a:cubicBezTo>
                      <a:pt x="1438428" y="472709"/>
                      <a:pt x="1443793" y="453782"/>
                      <a:pt x="1449977" y="439352"/>
                    </a:cubicBezTo>
                    <a:cubicBezTo>
                      <a:pt x="1457049" y="422850"/>
                      <a:pt x="1458108" y="404363"/>
                      <a:pt x="1463040" y="387100"/>
                    </a:cubicBezTo>
                    <a:cubicBezTo>
                      <a:pt x="1489818" y="293379"/>
                      <a:pt x="1462610" y="415383"/>
                      <a:pt x="1489165" y="282597"/>
                    </a:cubicBezTo>
                    <a:cubicBezTo>
                      <a:pt x="1497874" y="295660"/>
                      <a:pt x="1500714" y="315955"/>
                      <a:pt x="1515291" y="321786"/>
                    </a:cubicBezTo>
                    <a:cubicBezTo>
                      <a:pt x="1562141" y="340526"/>
                      <a:pt x="1563357" y="273214"/>
                      <a:pt x="1567543" y="256472"/>
                    </a:cubicBezTo>
                    <a:cubicBezTo>
                      <a:pt x="1563189" y="204220"/>
                      <a:pt x="1554480" y="152150"/>
                      <a:pt x="1554480" y="99717"/>
                    </a:cubicBezTo>
                    <a:cubicBezTo>
                      <a:pt x="1554480" y="85947"/>
                      <a:pt x="1561385" y="126590"/>
                      <a:pt x="1567543" y="138906"/>
                    </a:cubicBezTo>
                    <a:cubicBezTo>
                      <a:pt x="1629646" y="263115"/>
                      <a:pt x="1552389" y="54261"/>
                      <a:pt x="1619794" y="256472"/>
                    </a:cubicBezTo>
                    <a:lnTo>
                      <a:pt x="1632857" y="295660"/>
                    </a:lnTo>
                    <a:cubicBezTo>
                      <a:pt x="1645920" y="291306"/>
                      <a:pt x="1662309" y="292333"/>
                      <a:pt x="1672045" y="282597"/>
                    </a:cubicBezTo>
                    <a:cubicBezTo>
                      <a:pt x="1681781" y="272861"/>
                      <a:pt x="1683161" y="257040"/>
                      <a:pt x="1685108" y="243409"/>
                    </a:cubicBezTo>
                    <a:cubicBezTo>
                      <a:pt x="1691910" y="195798"/>
                      <a:pt x="1688094" y="146744"/>
                      <a:pt x="1698171" y="99717"/>
                    </a:cubicBezTo>
                    <a:cubicBezTo>
                      <a:pt x="1701461" y="84366"/>
                      <a:pt x="1715588" y="73592"/>
                      <a:pt x="1724297" y="60529"/>
                    </a:cubicBezTo>
                    <a:cubicBezTo>
                      <a:pt x="1737360" y="69238"/>
                      <a:pt x="1751424" y="76604"/>
                      <a:pt x="1763485" y="86655"/>
                    </a:cubicBezTo>
                    <a:cubicBezTo>
                      <a:pt x="1777677" y="98482"/>
                      <a:pt x="1784452" y="122806"/>
                      <a:pt x="1802674" y="125843"/>
                    </a:cubicBezTo>
                    <a:cubicBezTo>
                      <a:pt x="1818160" y="128424"/>
                      <a:pt x="1828800" y="108426"/>
                      <a:pt x="1841863" y="99717"/>
                    </a:cubicBezTo>
                    <a:cubicBezTo>
                      <a:pt x="1846217" y="86654"/>
                      <a:pt x="1854925" y="74298"/>
                      <a:pt x="1854925" y="60529"/>
                    </a:cubicBezTo>
                    <a:cubicBezTo>
                      <a:pt x="1854925" y="18464"/>
                      <a:pt x="1809853" y="0"/>
                      <a:pt x="1881051" y="47466"/>
                    </a:cubicBezTo>
                    <a:cubicBezTo>
                      <a:pt x="1889760" y="34403"/>
                      <a:pt x="1893135" y="1256"/>
                      <a:pt x="1907177" y="8277"/>
                    </a:cubicBezTo>
                    <a:cubicBezTo>
                      <a:pt x="1935261" y="22319"/>
                      <a:pt x="1949499" y="56867"/>
                      <a:pt x="1959428" y="86655"/>
                    </a:cubicBezTo>
                    <a:cubicBezTo>
                      <a:pt x="2015476" y="254797"/>
                      <a:pt x="1961690" y="82639"/>
                      <a:pt x="1998617" y="230346"/>
                    </a:cubicBezTo>
                    <a:cubicBezTo>
                      <a:pt x="2001957" y="243704"/>
                      <a:pt x="2003418" y="258519"/>
                      <a:pt x="2011680" y="269535"/>
                    </a:cubicBezTo>
                    <a:cubicBezTo>
                      <a:pt x="2017522" y="277324"/>
                      <a:pt x="2029097" y="278243"/>
                      <a:pt x="2037805" y="282597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TextBox 40"/>
              <p:cNvSpPr txBox="1">
                <a:spLocks noChangeArrowheads="1"/>
              </p:cNvSpPr>
              <p:nvPr/>
            </p:nvSpPr>
            <p:spPr bwMode="auto">
              <a:xfrm>
                <a:off x="7512050" y="3728421"/>
                <a:ext cx="663575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Time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59932" y="4221088"/>
              <a:ext cx="1524776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Dynamic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3181890" y="5011470"/>
              <a:ext cx="742511" cy="338554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kern="0" dirty="0" smtClean="0"/>
                <a:t>speed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575556" y="2592197"/>
            <a:ext cx="1056700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SRPT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5596" y="4852440"/>
            <a:ext cx="63350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kern="0" dirty="0" smtClean="0">
                <a:solidFill>
                  <a:schemeClr val="tx2"/>
                </a:solidFill>
                <a:latin typeface="+mn-lt"/>
                <a:cs typeface="+mn-cs"/>
              </a:rPr>
              <a:t>PS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78990" y="1412776"/>
            <a:ext cx="2945037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Stochastic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(M/GI/1)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64088" y="1376772"/>
            <a:ext cx="3050836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Worst-case analysis</a:t>
            </a:r>
            <a:b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(no assumptions)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rot="5400000">
            <a:off x="-1017578" y="3969398"/>
            <a:ext cx="54185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5400000">
            <a:off x="2492812" y="3969398"/>
            <a:ext cx="541851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5984945" y="3987655"/>
            <a:ext cx="545503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395536" y="2564904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95536" y="6569118"/>
            <a:ext cx="853294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760499" y="2771765"/>
          <a:ext cx="3426690" cy="69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79" name="Equation" r:id="rId5" imgW="2070000" imgH="419040" progId="">
                  <p:embed/>
                </p:oleObj>
              </mc:Choice>
              <mc:Fallback>
                <p:oleObj name="Equation" r:id="rId5" imgW="207000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499" y="2771765"/>
                        <a:ext cx="3426690" cy="693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2947" name="Object 3"/>
          <p:cNvGraphicFramePr>
            <a:graphicFrameLocks noChangeAspect="1"/>
          </p:cNvGraphicFramePr>
          <p:nvPr/>
        </p:nvGraphicFramePr>
        <p:xfrm>
          <a:off x="2581275" y="4987925"/>
          <a:ext cx="14398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80" name="Equation" r:id="rId7" imgW="545760" imgH="203040" progId="">
                  <p:embed/>
                </p:oleObj>
              </mc:Choice>
              <mc:Fallback>
                <p:oleObj name="Equation" r:id="rId7" imgW="545760" imgH="203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4987925"/>
                        <a:ext cx="14398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2591" y="3465513"/>
            <a:ext cx="228940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(heavy traffic)</a:t>
            </a:r>
            <a:endParaRPr lang="en-AU" sz="2400" kern="0" dirty="0" smtClean="0">
              <a:latin typeface="+mn-lt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static speed scaling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336196" y="2960948"/>
            <a:ext cx="972108" cy="6120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6336196" y="3032956"/>
            <a:ext cx="936104" cy="5400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372200" y="5013176"/>
            <a:ext cx="972108" cy="6120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408204" y="5085184"/>
            <a:ext cx="936104" cy="5400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22948" name="Object 4"/>
          <p:cNvGraphicFramePr>
            <a:graphicFrameLocks noChangeAspect="1"/>
          </p:cNvGraphicFramePr>
          <p:nvPr/>
        </p:nvGraphicFramePr>
        <p:xfrm>
          <a:off x="2642307" y="5589240"/>
          <a:ext cx="13176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81" name="Equation" r:id="rId9" imgW="482400" imgH="203040" progId="">
                  <p:embed/>
                </p:oleObj>
              </mc:Choice>
              <mc:Fallback>
                <p:oleObj name="Equation" r:id="rId9" imgW="48240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307" y="5589240"/>
                        <a:ext cx="13176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304800" y="5028521"/>
            <a:ext cx="8229600" cy="5603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Gated Static vs. Dynamic (under SRPT)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2198688" y="1255316"/>
            <a:ext cx="4583112" cy="2713037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400" kern="0" dirty="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159" name="Freeform 164"/>
          <p:cNvSpPr>
            <a:spLocks noEditPoints="1"/>
          </p:cNvSpPr>
          <p:nvPr/>
        </p:nvSpPr>
        <p:spPr bwMode="auto">
          <a:xfrm>
            <a:off x="2201022" y="1229075"/>
            <a:ext cx="4575175" cy="2344738"/>
          </a:xfrm>
          <a:custGeom>
            <a:avLst/>
            <a:gdLst>
              <a:gd name="T0" fmla="*/ 0 w 3576"/>
              <a:gd name="T1" fmla="*/ 2147483647 h 2116"/>
              <a:gd name="T2" fmla="*/ 2147483647 w 3576"/>
              <a:gd name="T3" fmla="*/ 2147483647 h 2116"/>
              <a:gd name="T4" fmla="*/ 2147483647 w 3576"/>
              <a:gd name="T5" fmla="*/ 2147483647 h 2116"/>
              <a:gd name="T6" fmla="*/ 2147483647 w 3576"/>
              <a:gd name="T7" fmla="*/ 2147483647 h 2116"/>
              <a:gd name="T8" fmla="*/ 2147483647 w 3576"/>
              <a:gd name="T9" fmla="*/ 2147483647 h 2116"/>
              <a:gd name="T10" fmla="*/ 2147483647 w 3576"/>
              <a:gd name="T11" fmla="*/ 2147483647 h 2116"/>
              <a:gd name="T12" fmla="*/ 2147483647 w 3576"/>
              <a:gd name="T13" fmla="*/ 2147483647 h 2116"/>
              <a:gd name="T14" fmla="*/ 2147483647 w 3576"/>
              <a:gd name="T15" fmla="*/ 2147483647 h 2116"/>
              <a:gd name="T16" fmla="*/ 2147483647 w 3576"/>
              <a:gd name="T17" fmla="*/ 2147483647 h 2116"/>
              <a:gd name="T18" fmla="*/ 2147483647 w 3576"/>
              <a:gd name="T19" fmla="*/ 2147483647 h 2116"/>
              <a:gd name="T20" fmla="*/ 2147483647 w 3576"/>
              <a:gd name="T21" fmla="*/ 2147483647 h 2116"/>
              <a:gd name="T22" fmla="*/ 2147483647 w 3576"/>
              <a:gd name="T23" fmla="*/ 2147483647 h 2116"/>
              <a:gd name="T24" fmla="*/ 2147483647 w 3576"/>
              <a:gd name="T25" fmla="*/ 2147483647 h 2116"/>
              <a:gd name="T26" fmla="*/ 2147483647 w 3576"/>
              <a:gd name="T27" fmla="*/ 2147483647 h 2116"/>
              <a:gd name="T28" fmla="*/ 2147483647 w 3576"/>
              <a:gd name="T29" fmla="*/ 2147483647 h 2116"/>
              <a:gd name="T30" fmla="*/ 2147483647 w 3576"/>
              <a:gd name="T31" fmla="*/ 2147483647 h 2116"/>
              <a:gd name="T32" fmla="*/ 2147483647 w 3576"/>
              <a:gd name="T33" fmla="*/ 2147483647 h 2116"/>
              <a:gd name="T34" fmla="*/ 2147483647 w 3576"/>
              <a:gd name="T35" fmla="*/ 2147483647 h 2116"/>
              <a:gd name="T36" fmla="*/ 2147483647 w 3576"/>
              <a:gd name="T37" fmla="*/ 2147483647 h 2116"/>
              <a:gd name="T38" fmla="*/ 2147483647 w 3576"/>
              <a:gd name="T39" fmla="*/ 2147483647 h 2116"/>
              <a:gd name="T40" fmla="*/ 2147483647 w 3576"/>
              <a:gd name="T41" fmla="*/ 2147483647 h 2116"/>
              <a:gd name="T42" fmla="*/ 2147483647 w 3576"/>
              <a:gd name="T43" fmla="*/ 2147483647 h 2116"/>
              <a:gd name="T44" fmla="*/ 2147483647 w 3576"/>
              <a:gd name="T45" fmla="*/ 2147483647 h 2116"/>
              <a:gd name="T46" fmla="*/ 2147483647 w 3576"/>
              <a:gd name="T47" fmla="*/ 2147483647 h 2116"/>
              <a:gd name="T48" fmla="*/ 2147483647 w 3576"/>
              <a:gd name="T49" fmla="*/ 2147483647 h 2116"/>
              <a:gd name="T50" fmla="*/ 2147483647 w 3576"/>
              <a:gd name="T51" fmla="*/ 2147483647 h 2116"/>
              <a:gd name="T52" fmla="*/ 2147483647 w 3576"/>
              <a:gd name="T53" fmla="*/ 2147483647 h 2116"/>
              <a:gd name="T54" fmla="*/ 2147483647 w 3576"/>
              <a:gd name="T55" fmla="*/ 2147483647 h 2116"/>
              <a:gd name="T56" fmla="*/ 2147483647 w 3576"/>
              <a:gd name="T57" fmla="*/ 2147483647 h 2116"/>
              <a:gd name="T58" fmla="*/ 2147483647 w 3576"/>
              <a:gd name="T59" fmla="*/ 2147483647 h 2116"/>
              <a:gd name="T60" fmla="*/ 2147483647 w 3576"/>
              <a:gd name="T61" fmla="*/ 2147483647 h 2116"/>
              <a:gd name="T62" fmla="*/ 2147483647 w 3576"/>
              <a:gd name="T63" fmla="*/ 2147483647 h 2116"/>
              <a:gd name="T64" fmla="*/ 2147483647 w 3576"/>
              <a:gd name="T65" fmla="*/ 2147483647 h 2116"/>
              <a:gd name="T66" fmla="*/ 2147483647 w 3576"/>
              <a:gd name="T67" fmla="*/ 2147483647 h 2116"/>
              <a:gd name="T68" fmla="*/ 2147483647 w 3576"/>
              <a:gd name="T69" fmla="*/ 2147483647 h 2116"/>
              <a:gd name="T70" fmla="*/ 2147483647 w 3576"/>
              <a:gd name="T71" fmla="*/ 2147483647 h 2116"/>
              <a:gd name="T72" fmla="*/ 2147483647 w 3576"/>
              <a:gd name="T73" fmla="*/ 2147483647 h 2116"/>
              <a:gd name="T74" fmla="*/ 2147483647 w 3576"/>
              <a:gd name="T75" fmla="*/ 2147483647 h 2116"/>
              <a:gd name="T76" fmla="*/ 2147483647 w 3576"/>
              <a:gd name="T77" fmla="*/ 2147483647 h 2116"/>
              <a:gd name="T78" fmla="*/ 2147483647 w 3576"/>
              <a:gd name="T79" fmla="*/ 2147483647 h 2116"/>
              <a:gd name="T80" fmla="*/ 2147483647 w 3576"/>
              <a:gd name="T81" fmla="*/ 0 h 2116"/>
              <a:gd name="T82" fmla="*/ 2147483647 w 3576"/>
              <a:gd name="T83" fmla="*/ 2147483647 h 21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76"/>
              <a:gd name="T127" fmla="*/ 0 h 2116"/>
              <a:gd name="T128" fmla="*/ 3576 w 3576"/>
              <a:gd name="T129" fmla="*/ 2116 h 21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76" h="2116">
                <a:moveTo>
                  <a:pt x="110" y="2081"/>
                </a:moveTo>
                <a:lnTo>
                  <a:pt x="110" y="2113"/>
                </a:lnTo>
                <a:lnTo>
                  <a:pt x="0" y="2116"/>
                </a:lnTo>
                <a:lnTo>
                  <a:pt x="0" y="2084"/>
                </a:lnTo>
                <a:lnTo>
                  <a:pt x="110" y="2081"/>
                </a:lnTo>
                <a:close/>
                <a:moveTo>
                  <a:pt x="328" y="2079"/>
                </a:moveTo>
                <a:lnTo>
                  <a:pt x="328" y="2111"/>
                </a:lnTo>
                <a:lnTo>
                  <a:pt x="220" y="2112"/>
                </a:lnTo>
                <a:lnTo>
                  <a:pt x="220" y="2080"/>
                </a:lnTo>
                <a:lnTo>
                  <a:pt x="328" y="2079"/>
                </a:lnTo>
                <a:close/>
                <a:moveTo>
                  <a:pt x="548" y="2073"/>
                </a:moveTo>
                <a:lnTo>
                  <a:pt x="549" y="2105"/>
                </a:lnTo>
                <a:lnTo>
                  <a:pt x="439" y="2109"/>
                </a:lnTo>
                <a:lnTo>
                  <a:pt x="438" y="2077"/>
                </a:lnTo>
                <a:lnTo>
                  <a:pt x="548" y="2073"/>
                </a:lnTo>
                <a:close/>
                <a:moveTo>
                  <a:pt x="766" y="2065"/>
                </a:moveTo>
                <a:lnTo>
                  <a:pt x="767" y="2097"/>
                </a:lnTo>
                <a:lnTo>
                  <a:pt x="658" y="2100"/>
                </a:lnTo>
                <a:lnTo>
                  <a:pt x="656" y="2068"/>
                </a:lnTo>
                <a:lnTo>
                  <a:pt x="766" y="2065"/>
                </a:lnTo>
                <a:close/>
                <a:moveTo>
                  <a:pt x="983" y="2050"/>
                </a:moveTo>
                <a:lnTo>
                  <a:pt x="987" y="2081"/>
                </a:lnTo>
                <a:lnTo>
                  <a:pt x="897" y="2092"/>
                </a:lnTo>
                <a:lnTo>
                  <a:pt x="877" y="2092"/>
                </a:lnTo>
                <a:lnTo>
                  <a:pt x="876" y="2060"/>
                </a:lnTo>
                <a:lnTo>
                  <a:pt x="893" y="2060"/>
                </a:lnTo>
                <a:lnTo>
                  <a:pt x="983" y="2050"/>
                </a:lnTo>
                <a:close/>
                <a:moveTo>
                  <a:pt x="1200" y="2024"/>
                </a:moveTo>
                <a:lnTo>
                  <a:pt x="1204" y="2056"/>
                </a:lnTo>
                <a:lnTo>
                  <a:pt x="1095" y="2068"/>
                </a:lnTo>
                <a:lnTo>
                  <a:pt x="1091" y="2037"/>
                </a:lnTo>
                <a:lnTo>
                  <a:pt x="1200" y="2024"/>
                </a:lnTo>
                <a:close/>
                <a:moveTo>
                  <a:pt x="1408" y="1982"/>
                </a:moveTo>
                <a:lnTo>
                  <a:pt x="1420" y="2012"/>
                </a:lnTo>
                <a:lnTo>
                  <a:pt x="1327" y="2041"/>
                </a:lnTo>
                <a:lnTo>
                  <a:pt x="1323" y="2043"/>
                </a:lnTo>
                <a:lnTo>
                  <a:pt x="1312" y="2043"/>
                </a:lnTo>
                <a:lnTo>
                  <a:pt x="1308" y="2011"/>
                </a:lnTo>
                <a:lnTo>
                  <a:pt x="1319" y="2011"/>
                </a:lnTo>
                <a:lnTo>
                  <a:pt x="1408" y="1982"/>
                </a:lnTo>
                <a:close/>
                <a:moveTo>
                  <a:pt x="1614" y="1919"/>
                </a:moveTo>
                <a:lnTo>
                  <a:pt x="1626" y="1948"/>
                </a:lnTo>
                <a:lnTo>
                  <a:pt x="1523" y="1980"/>
                </a:lnTo>
                <a:lnTo>
                  <a:pt x="1511" y="1951"/>
                </a:lnTo>
                <a:lnTo>
                  <a:pt x="1614" y="1919"/>
                </a:lnTo>
                <a:close/>
                <a:moveTo>
                  <a:pt x="1814" y="1848"/>
                </a:moveTo>
                <a:lnTo>
                  <a:pt x="1833" y="1874"/>
                </a:lnTo>
                <a:lnTo>
                  <a:pt x="1796" y="1895"/>
                </a:lnTo>
                <a:lnTo>
                  <a:pt x="1794" y="1898"/>
                </a:lnTo>
                <a:lnTo>
                  <a:pt x="1731" y="1917"/>
                </a:lnTo>
                <a:lnTo>
                  <a:pt x="1719" y="1887"/>
                </a:lnTo>
                <a:lnTo>
                  <a:pt x="1778" y="1869"/>
                </a:lnTo>
                <a:lnTo>
                  <a:pt x="1814" y="1848"/>
                </a:lnTo>
                <a:close/>
                <a:moveTo>
                  <a:pt x="1997" y="1743"/>
                </a:moveTo>
                <a:lnTo>
                  <a:pt x="2016" y="1769"/>
                </a:lnTo>
                <a:lnTo>
                  <a:pt x="1925" y="1822"/>
                </a:lnTo>
                <a:lnTo>
                  <a:pt x="1906" y="1796"/>
                </a:lnTo>
                <a:lnTo>
                  <a:pt x="1997" y="1743"/>
                </a:lnTo>
                <a:close/>
                <a:moveTo>
                  <a:pt x="2164" y="1624"/>
                </a:moveTo>
                <a:lnTo>
                  <a:pt x="2189" y="1648"/>
                </a:lnTo>
                <a:lnTo>
                  <a:pt x="2106" y="1710"/>
                </a:lnTo>
                <a:lnTo>
                  <a:pt x="2081" y="1687"/>
                </a:lnTo>
                <a:lnTo>
                  <a:pt x="2164" y="1624"/>
                </a:lnTo>
                <a:close/>
                <a:moveTo>
                  <a:pt x="2321" y="1491"/>
                </a:moveTo>
                <a:lnTo>
                  <a:pt x="2348" y="1512"/>
                </a:lnTo>
                <a:lnTo>
                  <a:pt x="2338" y="1521"/>
                </a:lnTo>
                <a:lnTo>
                  <a:pt x="2338" y="1522"/>
                </a:lnTo>
                <a:lnTo>
                  <a:pt x="2269" y="1581"/>
                </a:lnTo>
                <a:lnTo>
                  <a:pt x="2243" y="1558"/>
                </a:lnTo>
                <a:lnTo>
                  <a:pt x="2313" y="1499"/>
                </a:lnTo>
                <a:lnTo>
                  <a:pt x="2312" y="1499"/>
                </a:lnTo>
                <a:lnTo>
                  <a:pt x="2321" y="1491"/>
                </a:lnTo>
                <a:close/>
                <a:moveTo>
                  <a:pt x="2466" y="1348"/>
                </a:moveTo>
                <a:lnTo>
                  <a:pt x="2492" y="1368"/>
                </a:lnTo>
                <a:lnTo>
                  <a:pt x="2424" y="1438"/>
                </a:lnTo>
                <a:lnTo>
                  <a:pt x="2421" y="1441"/>
                </a:lnTo>
                <a:lnTo>
                  <a:pt x="2395" y="1419"/>
                </a:lnTo>
                <a:lnTo>
                  <a:pt x="2397" y="1417"/>
                </a:lnTo>
                <a:lnTo>
                  <a:pt x="2466" y="1348"/>
                </a:lnTo>
                <a:close/>
                <a:moveTo>
                  <a:pt x="2603" y="1198"/>
                </a:moveTo>
                <a:lnTo>
                  <a:pt x="2631" y="1218"/>
                </a:lnTo>
                <a:lnTo>
                  <a:pt x="2563" y="1293"/>
                </a:lnTo>
                <a:lnTo>
                  <a:pt x="2535" y="1273"/>
                </a:lnTo>
                <a:lnTo>
                  <a:pt x="2603" y="1198"/>
                </a:lnTo>
                <a:close/>
                <a:moveTo>
                  <a:pt x="2733" y="1045"/>
                </a:moveTo>
                <a:lnTo>
                  <a:pt x="2763" y="1062"/>
                </a:lnTo>
                <a:lnTo>
                  <a:pt x="2700" y="1140"/>
                </a:lnTo>
                <a:lnTo>
                  <a:pt x="2670" y="1123"/>
                </a:lnTo>
                <a:lnTo>
                  <a:pt x="2733" y="1045"/>
                </a:lnTo>
                <a:close/>
                <a:moveTo>
                  <a:pt x="2860" y="887"/>
                </a:moveTo>
                <a:lnTo>
                  <a:pt x="2890" y="905"/>
                </a:lnTo>
                <a:lnTo>
                  <a:pt x="2826" y="984"/>
                </a:lnTo>
                <a:lnTo>
                  <a:pt x="2796" y="966"/>
                </a:lnTo>
                <a:lnTo>
                  <a:pt x="2860" y="887"/>
                </a:lnTo>
                <a:close/>
                <a:moveTo>
                  <a:pt x="2987" y="730"/>
                </a:moveTo>
                <a:lnTo>
                  <a:pt x="3017" y="748"/>
                </a:lnTo>
                <a:lnTo>
                  <a:pt x="2953" y="826"/>
                </a:lnTo>
                <a:lnTo>
                  <a:pt x="2923" y="808"/>
                </a:lnTo>
                <a:lnTo>
                  <a:pt x="2987" y="730"/>
                </a:lnTo>
                <a:close/>
                <a:moveTo>
                  <a:pt x="3112" y="572"/>
                </a:moveTo>
                <a:lnTo>
                  <a:pt x="3141" y="590"/>
                </a:lnTo>
                <a:lnTo>
                  <a:pt x="3120" y="620"/>
                </a:lnTo>
                <a:lnTo>
                  <a:pt x="3080" y="669"/>
                </a:lnTo>
                <a:lnTo>
                  <a:pt x="3050" y="651"/>
                </a:lnTo>
                <a:lnTo>
                  <a:pt x="3091" y="602"/>
                </a:lnTo>
                <a:lnTo>
                  <a:pt x="3112" y="572"/>
                </a:lnTo>
                <a:close/>
                <a:moveTo>
                  <a:pt x="3234" y="411"/>
                </a:moveTo>
                <a:lnTo>
                  <a:pt x="3263" y="429"/>
                </a:lnTo>
                <a:lnTo>
                  <a:pt x="3203" y="509"/>
                </a:lnTo>
                <a:lnTo>
                  <a:pt x="3173" y="491"/>
                </a:lnTo>
                <a:lnTo>
                  <a:pt x="3234" y="411"/>
                </a:lnTo>
                <a:close/>
                <a:moveTo>
                  <a:pt x="3354" y="251"/>
                </a:moveTo>
                <a:lnTo>
                  <a:pt x="3384" y="268"/>
                </a:lnTo>
                <a:lnTo>
                  <a:pt x="3323" y="349"/>
                </a:lnTo>
                <a:lnTo>
                  <a:pt x="3294" y="331"/>
                </a:lnTo>
                <a:lnTo>
                  <a:pt x="3354" y="251"/>
                </a:lnTo>
                <a:close/>
                <a:moveTo>
                  <a:pt x="3475" y="89"/>
                </a:moveTo>
                <a:lnTo>
                  <a:pt x="3504" y="107"/>
                </a:lnTo>
                <a:lnTo>
                  <a:pt x="3444" y="187"/>
                </a:lnTo>
                <a:lnTo>
                  <a:pt x="3414" y="169"/>
                </a:lnTo>
                <a:lnTo>
                  <a:pt x="3475" y="89"/>
                </a:lnTo>
                <a:close/>
                <a:moveTo>
                  <a:pt x="3543" y="0"/>
                </a:moveTo>
                <a:lnTo>
                  <a:pt x="3566" y="0"/>
                </a:lnTo>
                <a:lnTo>
                  <a:pt x="3576" y="7"/>
                </a:lnTo>
                <a:lnTo>
                  <a:pt x="3576" y="12"/>
                </a:lnTo>
                <a:lnTo>
                  <a:pt x="3564" y="27"/>
                </a:lnTo>
                <a:lnTo>
                  <a:pt x="3535" y="9"/>
                </a:lnTo>
                <a:lnTo>
                  <a:pt x="35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0" name="TextBox 232"/>
          <p:cNvSpPr txBox="1">
            <a:spLocks noChangeArrowheads="1"/>
          </p:cNvSpPr>
          <p:nvPr/>
        </p:nvSpPr>
        <p:spPr bwMode="auto">
          <a:xfrm>
            <a:off x="2187575" y="3523853"/>
            <a:ext cx="1331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dynamic</a:t>
            </a:r>
          </a:p>
        </p:txBody>
      </p:sp>
      <p:sp>
        <p:nvSpPr>
          <p:cNvPr id="161" name="TextBox 233"/>
          <p:cNvSpPr txBox="1">
            <a:spLocks noChangeArrowheads="1"/>
          </p:cNvSpPr>
          <p:nvPr/>
        </p:nvSpPr>
        <p:spPr bwMode="auto">
          <a:xfrm>
            <a:off x="2205038" y="3085703"/>
            <a:ext cx="1758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gated static</a:t>
            </a:r>
          </a:p>
        </p:txBody>
      </p:sp>
      <p:grpSp>
        <p:nvGrpSpPr>
          <p:cNvPr id="162" name="Group 176"/>
          <p:cNvGrpSpPr>
            <a:grpSpLocks/>
          </p:cNvGrpSpPr>
          <p:nvPr/>
        </p:nvGrpSpPr>
        <p:grpSpPr bwMode="auto">
          <a:xfrm>
            <a:off x="1619250" y="486966"/>
            <a:ext cx="5462588" cy="4026297"/>
            <a:chOff x="1747556" y="2529587"/>
            <a:chExt cx="5462710" cy="4025973"/>
          </a:xfrm>
        </p:grpSpPr>
        <p:sp>
          <p:nvSpPr>
            <p:cNvPr id="163" name="Line 8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9"/>
            <p:cNvSpPr>
              <a:spLocks noChangeShapeType="1"/>
            </p:cNvSpPr>
            <p:nvPr/>
          </p:nvSpPr>
          <p:spPr bwMode="auto">
            <a:xfrm>
              <a:off x="2315430" y="3270674"/>
              <a:ext cx="457254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0"/>
            <p:cNvSpPr>
              <a:spLocks noChangeShapeType="1"/>
            </p:cNvSpPr>
            <p:nvPr/>
          </p:nvSpPr>
          <p:spPr bwMode="auto">
            <a:xfrm>
              <a:off x="6887978" y="3270674"/>
              <a:ext cx="1407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"/>
            <p:cNvSpPr>
              <a:spLocks noChangeShapeType="1"/>
            </p:cNvSpPr>
            <p:nvPr/>
          </p:nvSpPr>
          <p:spPr bwMode="auto">
            <a:xfrm flipH="1"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2"/>
            <p:cNvSpPr>
              <a:spLocks noChangeShapeType="1"/>
            </p:cNvSpPr>
            <p:nvPr/>
          </p:nvSpPr>
          <p:spPr bwMode="auto">
            <a:xfrm>
              <a:off x="2315430" y="3270674"/>
              <a:ext cx="457254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3"/>
            <p:cNvSpPr>
              <a:spLocks noChangeShapeType="1"/>
            </p:cNvSpPr>
            <p:nvPr/>
          </p:nvSpPr>
          <p:spPr bwMode="auto">
            <a:xfrm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4"/>
            <p:cNvSpPr>
              <a:spLocks noChangeShapeType="1"/>
            </p:cNvSpPr>
            <p:nvPr/>
          </p:nvSpPr>
          <p:spPr bwMode="auto">
            <a:xfrm flipV="1">
              <a:off x="6887978" y="3270674"/>
              <a:ext cx="1407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5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6"/>
            <p:cNvSpPr>
              <a:spLocks noChangeShapeType="1"/>
            </p:cNvSpPr>
            <p:nvPr/>
          </p:nvSpPr>
          <p:spPr bwMode="auto">
            <a:xfrm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7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3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3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3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3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3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3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36"/>
            <p:cNvSpPr>
              <a:spLocks noChangeShapeType="1"/>
            </p:cNvSpPr>
            <p:nvPr/>
          </p:nvSpPr>
          <p:spPr bwMode="auto">
            <a:xfrm flipV="1">
              <a:off x="2315430" y="5976201"/>
              <a:ext cx="0" cy="35358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37"/>
            <p:cNvSpPr>
              <a:spLocks noChangeShapeType="1"/>
            </p:cNvSpPr>
            <p:nvPr/>
          </p:nvSpPr>
          <p:spPr bwMode="auto">
            <a:xfrm>
              <a:off x="2315430" y="3270674"/>
              <a:ext cx="0" cy="32739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4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4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4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4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4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4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4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4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5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5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5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5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5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60"/>
            <p:cNvSpPr>
              <a:spLocks noChangeShapeType="1"/>
            </p:cNvSpPr>
            <p:nvPr/>
          </p:nvSpPr>
          <p:spPr bwMode="auto">
            <a:xfrm flipV="1">
              <a:off x="4601000" y="5976201"/>
              <a:ext cx="1407" cy="35358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61"/>
            <p:cNvSpPr>
              <a:spLocks noChangeShapeType="1"/>
            </p:cNvSpPr>
            <p:nvPr/>
          </p:nvSpPr>
          <p:spPr bwMode="auto">
            <a:xfrm>
              <a:off x="4601000" y="3270674"/>
              <a:ext cx="1407" cy="32739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6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6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6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6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6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7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7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7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7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7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7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7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7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7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7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8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8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8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83"/>
            <p:cNvSpPr>
              <a:spLocks noChangeShapeType="1"/>
            </p:cNvSpPr>
            <p:nvPr/>
          </p:nvSpPr>
          <p:spPr bwMode="auto">
            <a:xfrm flipV="1">
              <a:off x="6887978" y="5976201"/>
              <a:ext cx="1407" cy="35358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84"/>
            <p:cNvSpPr>
              <a:spLocks noChangeShapeType="1"/>
            </p:cNvSpPr>
            <p:nvPr/>
          </p:nvSpPr>
          <p:spPr bwMode="auto">
            <a:xfrm>
              <a:off x="6887978" y="3270674"/>
              <a:ext cx="1407" cy="32739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8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8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9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9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9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9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9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9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96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97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98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99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100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101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02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103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04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105"/>
            <p:cNvSpPr>
              <a:spLocks noChangeShapeType="1"/>
            </p:cNvSpPr>
            <p:nvPr/>
          </p:nvSpPr>
          <p:spPr bwMode="auto">
            <a:xfrm>
              <a:off x="2315430" y="6011558"/>
              <a:ext cx="0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06"/>
            <p:cNvSpPr>
              <a:spLocks noChangeShapeType="1"/>
            </p:cNvSpPr>
            <p:nvPr/>
          </p:nvSpPr>
          <p:spPr bwMode="auto">
            <a:xfrm>
              <a:off x="2315430" y="6011558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107"/>
            <p:cNvSpPr>
              <a:spLocks noChangeShapeType="1"/>
            </p:cNvSpPr>
            <p:nvPr/>
          </p:nvSpPr>
          <p:spPr bwMode="auto">
            <a:xfrm flipH="1">
              <a:off x="6865460" y="6011558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08"/>
            <p:cNvSpPr>
              <a:spLocks noChangeShapeType="1"/>
            </p:cNvSpPr>
            <p:nvPr/>
          </p:nvSpPr>
          <p:spPr bwMode="auto">
            <a:xfrm>
              <a:off x="2315430" y="6011558"/>
              <a:ext cx="46443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109"/>
            <p:cNvSpPr>
              <a:spLocks noChangeShapeType="1"/>
            </p:cNvSpPr>
            <p:nvPr/>
          </p:nvSpPr>
          <p:spPr bwMode="auto">
            <a:xfrm flipH="1">
              <a:off x="6840127" y="6011558"/>
              <a:ext cx="47851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13"/>
            <p:cNvSpPr>
              <a:spLocks noChangeShapeType="1"/>
            </p:cNvSpPr>
            <p:nvPr/>
          </p:nvSpPr>
          <p:spPr bwMode="auto">
            <a:xfrm>
              <a:off x="2315430" y="5597741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114"/>
            <p:cNvSpPr>
              <a:spLocks noChangeShapeType="1"/>
            </p:cNvSpPr>
            <p:nvPr/>
          </p:nvSpPr>
          <p:spPr bwMode="auto">
            <a:xfrm flipH="1">
              <a:off x="6865460" y="5597741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15"/>
            <p:cNvSpPr>
              <a:spLocks noChangeShapeType="1"/>
            </p:cNvSpPr>
            <p:nvPr/>
          </p:nvSpPr>
          <p:spPr bwMode="auto">
            <a:xfrm>
              <a:off x="2315430" y="5356784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16"/>
            <p:cNvSpPr>
              <a:spLocks noChangeShapeType="1"/>
            </p:cNvSpPr>
            <p:nvPr/>
          </p:nvSpPr>
          <p:spPr bwMode="auto">
            <a:xfrm flipH="1">
              <a:off x="6865460" y="5356784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17"/>
            <p:cNvSpPr>
              <a:spLocks noChangeShapeType="1"/>
            </p:cNvSpPr>
            <p:nvPr/>
          </p:nvSpPr>
          <p:spPr bwMode="auto">
            <a:xfrm>
              <a:off x="2315430" y="5185233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18"/>
            <p:cNvSpPr>
              <a:spLocks noChangeShapeType="1"/>
            </p:cNvSpPr>
            <p:nvPr/>
          </p:nvSpPr>
          <p:spPr bwMode="auto">
            <a:xfrm flipH="1">
              <a:off x="6865460" y="5185233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19"/>
            <p:cNvSpPr>
              <a:spLocks noChangeShapeType="1"/>
            </p:cNvSpPr>
            <p:nvPr/>
          </p:nvSpPr>
          <p:spPr bwMode="auto">
            <a:xfrm>
              <a:off x="2315430" y="5052969"/>
              <a:ext cx="23925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20"/>
            <p:cNvSpPr>
              <a:spLocks noChangeShapeType="1"/>
            </p:cNvSpPr>
            <p:nvPr/>
          </p:nvSpPr>
          <p:spPr bwMode="auto">
            <a:xfrm flipH="1">
              <a:off x="6865460" y="5052969"/>
              <a:ext cx="2251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21"/>
            <p:cNvSpPr>
              <a:spLocks noChangeShapeType="1"/>
            </p:cNvSpPr>
            <p:nvPr/>
          </p:nvSpPr>
          <p:spPr bwMode="auto">
            <a:xfrm>
              <a:off x="2315430" y="4944277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22"/>
            <p:cNvSpPr>
              <a:spLocks noChangeShapeType="1"/>
            </p:cNvSpPr>
            <p:nvPr/>
          </p:nvSpPr>
          <p:spPr bwMode="auto">
            <a:xfrm flipH="1">
              <a:off x="6865460" y="4944277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23"/>
            <p:cNvSpPr>
              <a:spLocks noChangeShapeType="1"/>
            </p:cNvSpPr>
            <p:nvPr/>
          </p:nvSpPr>
          <p:spPr bwMode="auto">
            <a:xfrm>
              <a:off x="2315430" y="4851299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24"/>
            <p:cNvSpPr>
              <a:spLocks noChangeShapeType="1"/>
            </p:cNvSpPr>
            <p:nvPr/>
          </p:nvSpPr>
          <p:spPr bwMode="auto">
            <a:xfrm flipH="1">
              <a:off x="6865460" y="4851299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25"/>
            <p:cNvSpPr>
              <a:spLocks noChangeShapeType="1"/>
            </p:cNvSpPr>
            <p:nvPr/>
          </p:nvSpPr>
          <p:spPr bwMode="auto">
            <a:xfrm>
              <a:off x="2315430" y="4772726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126"/>
            <p:cNvSpPr>
              <a:spLocks noChangeShapeType="1"/>
            </p:cNvSpPr>
            <p:nvPr/>
          </p:nvSpPr>
          <p:spPr bwMode="auto">
            <a:xfrm flipH="1">
              <a:off x="6865460" y="4772726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127"/>
            <p:cNvSpPr>
              <a:spLocks noChangeShapeType="1"/>
            </p:cNvSpPr>
            <p:nvPr/>
          </p:nvSpPr>
          <p:spPr bwMode="auto">
            <a:xfrm>
              <a:off x="2315430" y="4702010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128"/>
            <p:cNvSpPr>
              <a:spLocks noChangeShapeType="1"/>
            </p:cNvSpPr>
            <p:nvPr/>
          </p:nvSpPr>
          <p:spPr bwMode="auto">
            <a:xfrm flipH="1">
              <a:off x="6865460" y="4702010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Line 129"/>
            <p:cNvSpPr>
              <a:spLocks noChangeShapeType="1"/>
            </p:cNvSpPr>
            <p:nvPr/>
          </p:nvSpPr>
          <p:spPr bwMode="auto">
            <a:xfrm>
              <a:off x="2315430" y="4640461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130"/>
            <p:cNvSpPr>
              <a:spLocks noChangeShapeType="1"/>
            </p:cNvSpPr>
            <p:nvPr/>
          </p:nvSpPr>
          <p:spPr bwMode="auto">
            <a:xfrm flipH="1">
              <a:off x="6865460" y="4640461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>
              <a:off x="2315430" y="4640461"/>
              <a:ext cx="46443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flipH="1">
              <a:off x="6840127" y="4640461"/>
              <a:ext cx="47851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6"/>
            <p:cNvSpPr>
              <a:spLocks noChangeShapeType="1"/>
            </p:cNvSpPr>
            <p:nvPr/>
          </p:nvSpPr>
          <p:spPr bwMode="auto">
            <a:xfrm>
              <a:off x="2315430" y="4227954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7"/>
            <p:cNvSpPr>
              <a:spLocks noChangeShapeType="1"/>
            </p:cNvSpPr>
            <p:nvPr/>
          </p:nvSpPr>
          <p:spPr bwMode="auto">
            <a:xfrm flipH="1">
              <a:off x="6865460" y="4227954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8"/>
            <p:cNvSpPr>
              <a:spLocks noChangeShapeType="1"/>
            </p:cNvSpPr>
            <p:nvPr/>
          </p:nvSpPr>
          <p:spPr bwMode="auto">
            <a:xfrm flipH="1" flipV="1">
              <a:off x="2277431" y="3949020"/>
              <a:ext cx="37999" cy="37977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9"/>
            <p:cNvSpPr>
              <a:spLocks noChangeShapeType="1"/>
            </p:cNvSpPr>
            <p:nvPr/>
          </p:nvSpPr>
          <p:spPr bwMode="auto">
            <a:xfrm flipH="1">
              <a:off x="6865460" y="3986997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40"/>
            <p:cNvSpPr>
              <a:spLocks noChangeShapeType="1"/>
            </p:cNvSpPr>
            <p:nvPr/>
          </p:nvSpPr>
          <p:spPr bwMode="auto">
            <a:xfrm>
              <a:off x="2315430" y="3814136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41"/>
            <p:cNvSpPr>
              <a:spLocks noChangeShapeType="1"/>
            </p:cNvSpPr>
            <p:nvPr/>
          </p:nvSpPr>
          <p:spPr bwMode="auto">
            <a:xfrm flipH="1">
              <a:off x="6865460" y="3814136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42"/>
            <p:cNvSpPr>
              <a:spLocks noChangeShapeType="1"/>
            </p:cNvSpPr>
            <p:nvPr/>
          </p:nvSpPr>
          <p:spPr bwMode="auto">
            <a:xfrm>
              <a:off x="2315430" y="3681872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3"/>
            <p:cNvSpPr>
              <a:spLocks noChangeShapeType="1"/>
            </p:cNvSpPr>
            <p:nvPr/>
          </p:nvSpPr>
          <p:spPr bwMode="auto">
            <a:xfrm flipH="1">
              <a:off x="6865460" y="3681872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144"/>
            <p:cNvSpPr>
              <a:spLocks noChangeShapeType="1"/>
            </p:cNvSpPr>
            <p:nvPr/>
          </p:nvSpPr>
          <p:spPr bwMode="auto">
            <a:xfrm>
              <a:off x="2315430" y="3573180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145"/>
            <p:cNvSpPr>
              <a:spLocks noChangeShapeType="1"/>
            </p:cNvSpPr>
            <p:nvPr/>
          </p:nvSpPr>
          <p:spPr bwMode="auto">
            <a:xfrm flipH="1">
              <a:off x="6865460" y="3573180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146"/>
            <p:cNvSpPr>
              <a:spLocks noChangeShapeType="1"/>
            </p:cNvSpPr>
            <p:nvPr/>
          </p:nvSpPr>
          <p:spPr bwMode="auto">
            <a:xfrm>
              <a:off x="2315430" y="3481511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147"/>
            <p:cNvSpPr>
              <a:spLocks noChangeShapeType="1"/>
            </p:cNvSpPr>
            <p:nvPr/>
          </p:nvSpPr>
          <p:spPr bwMode="auto">
            <a:xfrm flipH="1">
              <a:off x="6865460" y="3481511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148"/>
            <p:cNvSpPr>
              <a:spLocks noChangeShapeType="1"/>
            </p:cNvSpPr>
            <p:nvPr/>
          </p:nvSpPr>
          <p:spPr bwMode="auto">
            <a:xfrm>
              <a:off x="2315430" y="3401629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149"/>
            <p:cNvSpPr>
              <a:spLocks noChangeShapeType="1"/>
            </p:cNvSpPr>
            <p:nvPr/>
          </p:nvSpPr>
          <p:spPr bwMode="auto">
            <a:xfrm flipH="1">
              <a:off x="6865460" y="3401629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150"/>
            <p:cNvSpPr>
              <a:spLocks noChangeShapeType="1"/>
            </p:cNvSpPr>
            <p:nvPr/>
          </p:nvSpPr>
          <p:spPr bwMode="auto">
            <a:xfrm>
              <a:off x="2315430" y="3332223"/>
              <a:ext cx="23925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151"/>
            <p:cNvSpPr>
              <a:spLocks noChangeShapeType="1"/>
            </p:cNvSpPr>
            <p:nvPr/>
          </p:nvSpPr>
          <p:spPr bwMode="auto">
            <a:xfrm flipH="1">
              <a:off x="6865460" y="3332223"/>
              <a:ext cx="2251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152"/>
            <p:cNvSpPr>
              <a:spLocks noChangeShapeType="1"/>
            </p:cNvSpPr>
            <p:nvPr/>
          </p:nvSpPr>
          <p:spPr bwMode="auto">
            <a:xfrm>
              <a:off x="2315430" y="3270674"/>
              <a:ext cx="23925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153"/>
            <p:cNvSpPr>
              <a:spLocks noChangeShapeType="1"/>
            </p:cNvSpPr>
            <p:nvPr/>
          </p:nvSpPr>
          <p:spPr bwMode="auto">
            <a:xfrm flipH="1">
              <a:off x="6865460" y="3270674"/>
              <a:ext cx="2251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54"/>
            <p:cNvSpPr>
              <a:spLocks noChangeShapeType="1"/>
            </p:cNvSpPr>
            <p:nvPr/>
          </p:nvSpPr>
          <p:spPr bwMode="auto">
            <a:xfrm>
              <a:off x="2315430" y="3270674"/>
              <a:ext cx="46443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55"/>
            <p:cNvSpPr>
              <a:spLocks noChangeShapeType="1"/>
            </p:cNvSpPr>
            <p:nvPr/>
          </p:nvSpPr>
          <p:spPr bwMode="auto">
            <a:xfrm flipH="1">
              <a:off x="6840127" y="3270674"/>
              <a:ext cx="47851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59"/>
            <p:cNvSpPr>
              <a:spLocks noChangeShapeType="1"/>
            </p:cNvSpPr>
            <p:nvPr/>
          </p:nvSpPr>
          <p:spPr bwMode="auto">
            <a:xfrm>
              <a:off x="2315430" y="3270674"/>
              <a:ext cx="4572548" cy="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160"/>
            <p:cNvSpPr>
              <a:spLocks noChangeShapeType="1"/>
            </p:cNvSpPr>
            <p:nvPr/>
          </p:nvSpPr>
          <p:spPr bwMode="auto">
            <a:xfrm>
              <a:off x="2315430" y="6011558"/>
              <a:ext cx="4572548" cy="1310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61"/>
            <p:cNvSpPr>
              <a:spLocks noChangeShapeType="1"/>
            </p:cNvSpPr>
            <p:nvPr/>
          </p:nvSpPr>
          <p:spPr bwMode="auto">
            <a:xfrm flipV="1">
              <a:off x="6887978" y="3270674"/>
              <a:ext cx="1407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Line 162"/>
            <p:cNvSpPr>
              <a:spLocks noChangeShapeType="1"/>
            </p:cNvSpPr>
            <p:nvPr/>
          </p:nvSpPr>
          <p:spPr bwMode="auto">
            <a:xfrm flipV="1">
              <a:off x="2315430" y="3270674"/>
              <a:ext cx="0" cy="2740885"/>
            </a:xfrm>
            <a:prstGeom prst="line">
              <a:avLst/>
            </a:prstGeom>
            <a:noFill/>
            <a:ln w="1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TextBox 236"/>
            <p:cNvSpPr txBox="1">
              <a:spLocks noChangeArrowheads="1"/>
            </p:cNvSpPr>
            <p:nvPr/>
          </p:nvSpPr>
          <p:spPr bwMode="auto">
            <a:xfrm>
              <a:off x="1856627" y="3151505"/>
              <a:ext cx="501024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</a:t>
              </a:r>
              <a:endParaRPr lang="en-US" baseline="30000"/>
            </a:p>
          </p:txBody>
        </p:sp>
        <p:sp>
          <p:nvSpPr>
            <p:cNvPr id="304" name="TextBox 237"/>
            <p:cNvSpPr txBox="1">
              <a:spLocks noChangeArrowheads="1"/>
            </p:cNvSpPr>
            <p:nvPr/>
          </p:nvSpPr>
          <p:spPr bwMode="auto">
            <a:xfrm>
              <a:off x="1950921" y="4542245"/>
              <a:ext cx="388434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  <a:endParaRPr lang="en-US" baseline="30000"/>
            </a:p>
          </p:txBody>
        </p:sp>
        <p:sp>
          <p:nvSpPr>
            <p:cNvPr id="305" name="TextBox 239"/>
            <p:cNvSpPr txBox="1">
              <a:spLocks noChangeArrowheads="1"/>
            </p:cNvSpPr>
            <p:nvPr/>
          </p:nvSpPr>
          <p:spPr bwMode="auto">
            <a:xfrm>
              <a:off x="2045215" y="5817745"/>
              <a:ext cx="275845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endParaRPr lang="en-US" baseline="30000"/>
            </a:p>
          </p:txBody>
        </p:sp>
        <p:sp>
          <p:nvSpPr>
            <p:cNvPr id="306" name="TextBox 240"/>
            <p:cNvSpPr txBox="1">
              <a:spLocks noChangeArrowheads="1"/>
            </p:cNvSpPr>
            <p:nvPr/>
          </p:nvSpPr>
          <p:spPr bwMode="auto">
            <a:xfrm>
              <a:off x="4499670" y="6023344"/>
              <a:ext cx="275845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07" name="TextBox 241"/>
            <p:cNvSpPr txBox="1">
              <a:spLocks noChangeArrowheads="1"/>
            </p:cNvSpPr>
            <p:nvPr/>
          </p:nvSpPr>
          <p:spPr bwMode="auto">
            <a:xfrm>
              <a:off x="6710649" y="6023344"/>
              <a:ext cx="499617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</a:t>
              </a:r>
            </a:p>
          </p:txBody>
        </p:sp>
        <p:sp>
          <p:nvSpPr>
            <p:cNvPr id="308" name="TextBox 242"/>
            <p:cNvSpPr txBox="1">
              <a:spLocks noChangeArrowheads="1"/>
            </p:cNvSpPr>
            <p:nvPr/>
          </p:nvSpPr>
          <p:spPr bwMode="auto">
            <a:xfrm>
              <a:off x="2102917" y="6023344"/>
              <a:ext cx="557319" cy="30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0.01</a:t>
              </a:r>
            </a:p>
          </p:txBody>
        </p:sp>
        <p:sp>
          <p:nvSpPr>
            <p:cNvPr id="309" name="TextBox 244"/>
            <p:cNvSpPr txBox="1">
              <a:spLocks noChangeArrowheads="1"/>
            </p:cNvSpPr>
            <p:nvPr/>
          </p:nvSpPr>
          <p:spPr bwMode="auto">
            <a:xfrm rot="-5400000">
              <a:off x="1322218" y="4350131"/>
              <a:ext cx="1178593" cy="32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Cost per job</a:t>
              </a:r>
              <a:endParaRPr lang="en-US">
                <a:latin typeface="Symbol" pitchFamily="18" charset="2"/>
              </a:endParaRPr>
            </a:p>
          </p:txBody>
        </p:sp>
        <p:graphicFrame>
          <p:nvGraphicFramePr>
            <p:cNvPr id="310" name="Object 3"/>
            <p:cNvGraphicFramePr>
              <a:graphicFrameLocks noChangeAspect="1"/>
            </p:cNvGraphicFramePr>
            <p:nvPr/>
          </p:nvGraphicFramePr>
          <p:xfrm>
            <a:off x="4505106" y="6306342"/>
            <a:ext cx="230192" cy="249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2238" name="Equation" r:id="rId4" imgW="152280" imgH="164880" progId="">
                    <p:embed/>
                  </p:oleObj>
                </mc:Choice>
                <mc:Fallback>
                  <p:oleObj name="Equation" r:id="rId4" imgW="152280" imgH="1648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5106" y="6306342"/>
                          <a:ext cx="230192" cy="2492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" name="TextBox 310"/>
            <p:cNvSpPr txBox="1"/>
            <p:nvPr/>
          </p:nvSpPr>
          <p:spPr>
            <a:xfrm>
              <a:off x="2433371" y="2529587"/>
              <a:ext cx="2054271" cy="701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low load and/or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low energy cost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4743236" y="2532762"/>
              <a:ext cx="2087609" cy="7016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high load and/or</a:t>
              </a:r>
            </a:p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high energy cost</a:t>
              </a:r>
            </a:p>
          </p:txBody>
        </p:sp>
        <p:cxnSp>
          <p:nvCxnSpPr>
            <p:cNvPr id="313" name="Straight Connector 312"/>
            <p:cNvCxnSpPr/>
            <p:nvPr/>
          </p:nvCxnSpPr>
          <p:spPr bwMode="auto">
            <a:xfrm rot="5400000">
              <a:off x="2862978" y="4327286"/>
              <a:ext cx="3473171" cy="47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4" name="Freeform 313"/>
          <p:cNvSpPr/>
          <p:nvPr/>
        </p:nvSpPr>
        <p:spPr bwMode="auto">
          <a:xfrm>
            <a:off x="2191871" y="1265494"/>
            <a:ext cx="4518211" cy="2299447"/>
          </a:xfrm>
          <a:custGeom>
            <a:avLst/>
            <a:gdLst>
              <a:gd name="connsiteX0" fmla="*/ 4518211 w 4518211"/>
              <a:gd name="connsiteY0" fmla="*/ 0 h 2299447"/>
              <a:gd name="connsiteX1" fmla="*/ 4262717 w 4518211"/>
              <a:gd name="connsiteY1" fmla="*/ 322730 h 2299447"/>
              <a:gd name="connsiteX2" fmla="*/ 3899647 w 4518211"/>
              <a:gd name="connsiteY2" fmla="*/ 766482 h 2299447"/>
              <a:gd name="connsiteX3" fmla="*/ 3550023 w 4518211"/>
              <a:gd name="connsiteY3" fmla="*/ 1169894 h 2299447"/>
              <a:gd name="connsiteX4" fmla="*/ 3307976 w 4518211"/>
              <a:gd name="connsiteY4" fmla="*/ 1452282 h 2299447"/>
              <a:gd name="connsiteX5" fmla="*/ 2864223 w 4518211"/>
              <a:gd name="connsiteY5" fmla="*/ 1842247 h 2299447"/>
              <a:gd name="connsiteX6" fmla="*/ 2393576 w 4518211"/>
              <a:gd name="connsiteY6" fmla="*/ 2097741 h 2299447"/>
              <a:gd name="connsiteX7" fmla="*/ 1694329 w 4518211"/>
              <a:gd name="connsiteY7" fmla="*/ 2259106 h 2299447"/>
              <a:gd name="connsiteX8" fmla="*/ 860611 w 4518211"/>
              <a:gd name="connsiteY8" fmla="*/ 2286000 h 2299447"/>
              <a:gd name="connsiteX9" fmla="*/ 0 w 4518211"/>
              <a:gd name="connsiteY9" fmla="*/ 2299447 h 229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8211" h="2299447">
                <a:moveTo>
                  <a:pt x="4518211" y="0"/>
                </a:moveTo>
                <a:cubicBezTo>
                  <a:pt x="4442011" y="97491"/>
                  <a:pt x="4365811" y="194983"/>
                  <a:pt x="4262717" y="322730"/>
                </a:cubicBezTo>
                <a:cubicBezTo>
                  <a:pt x="4159623" y="450477"/>
                  <a:pt x="4018429" y="625288"/>
                  <a:pt x="3899647" y="766482"/>
                </a:cubicBezTo>
                <a:cubicBezTo>
                  <a:pt x="3780865" y="907676"/>
                  <a:pt x="3550023" y="1169894"/>
                  <a:pt x="3550023" y="1169894"/>
                </a:cubicBezTo>
                <a:cubicBezTo>
                  <a:pt x="3451411" y="1284194"/>
                  <a:pt x="3422276" y="1340223"/>
                  <a:pt x="3307976" y="1452282"/>
                </a:cubicBezTo>
                <a:cubicBezTo>
                  <a:pt x="3193676" y="1564341"/>
                  <a:pt x="3016623" y="1734671"/>
                  <a:pt x="2864223" y="1842247"/>
                </a:cubicBezTo>
                <a:cubicBezTo>
                  <a:pt x="2711823" y="1949823"/>
                  <a:pt x="2588558" y="2028265"/>
                  <a:pt x="2393576" y="2097741"/>
                </a:cubicBezTo>
                <a:cubicBezTo>
                  <a:pt x="2198594" y="2167217"/>
                  <a:pt x="1949823" y="2227730"/>
                  <a:pt x="1694329" y="2259106"/>
                </a:cubicBezTo>
                <a:cubicBezTo>
                  <a:pt x="1438835" y="2290483"/>
                  <a:pt x="860611" y="2286000"/>
                  <a:pt x="860611" y="2286000"/>
                </a:cubicBezTo>
                <a:lnTo>
                  <a:pt x="0" y="2299447"/>
                </a:ln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5" name="Group 37"/>
          <p:cNvGrpSpPr>
            <a:grpSpLocks/>
          </p:cNvGrpSpPr>
          <p:nvPr/>
        </p:nvGrpSpPr>
        <p:grpSpPr bwMode="auto">
          <a:xfrm>
            <a:off x="4341813" y="2916238"/>
            <a:ext cx="3930650" cy="2881312"/>
            <a:chOff x="2904380" y="141732"/>
            <a:chExt cx="3746286" cy="2976384"/>
          </a:xfrm>
        </p:grpSpPr>
        <p:pic>
          <p:nvPicPr>
            <p:cNvPr id="316" name="Picture 3" descr="C:\Documents and Settings\adamw\Local Settings\Temporary Internet Files\Content.IE5\0BC2PCHE\MCj0432621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13699" y="1608342"/>
              <a:ext cx="1336967" cy="1509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" name="Oval Callout 316"/>
            <p:cNvSpPr/>
            <p:nvPr/>
          </p:nvSpPr>
          <p:spPr bwMode="auto">
            <a:xfrm>
              <a:off x="2904380" y="141732"/>
              <a:ext cx="3611625" cy="1936699"/>
            </a:xfrm>
            <a:prstGeom prst="wedgeEllipseCallout">
              <a:avLst>
                <a:gd name="adj1" fmla="val 32478"/>
                <a:gd name="adj2" fmla="val 55238"/>
              </a:avLst>
            </a:prstGeom>
            <a:solidFill>
              <a:schemeClr val="bg2">
                <a:lumMod val="5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  <a:t>Why is dynamic</a:t>
              </a:r>
              <a:b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</a:b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  <a:t>speed scaling used</a:t>
              </a: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  <a:cs typeface="Arial" charset="0"/>
                </a:rPr>
                <a:t>?</a:t>
              </a:r>
            </a:p>
          </p:txBody>
        </p:sp>
      </p:grpSp>
      <p:sp>
        <p:nvSpPr>
          <p:cNvPr id="318" name="TextBox 317"/>
          <p:cNvSpPr txBox="1"/>
          <p:nvPr/>
        </p:nvSpPr>
        <p:spPr>
          <a:xfrm>
            <a:off x="4824028" y="5553236"/>
            <a:ext cx="3565400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…same holds under PS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1" grpId="0"/>
      <p:bldP spid="3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952872" y="5157192"/>
            <a:ext cx="5203304" cy="56038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Robustness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341813" y="2916238"/>
            <a:ext cx="3930650" cy="2881312"/>
            <a:chOff x="2904380" y="141732"/>
            <a:chExt cx="3746286" cy="2976384"/>
          </a:xfrm>
        </p:grpSpPr>
        <p:pic>
          <p:nvPicPr>
            <p:cNvPr id="316" name="Picture 3" descr="C:\Documents and Settings\adamw\Local Settings\Temporary Internet Files\Content.IE5\0BC2PCHE\MCj0432621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13699" y="1608342"/>
              <a:ext cx="1336967" cy="1509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" name="Oval Callout 316"/>
            <p:cNvSpPr/>
            <p:nvPr/>
          </p:nvSpPr>
          <p:spPr bwMode="auto">
            <a:xfrm>
              <a:off x="2904380" y="141732"/>
              <a:ext cx="3611625" cy="1936699"/>
            </a:xfrm>
            <a:prstGeom prst="wedgeEllipseCallout">
              <a:avLst>
                <a:gd name="adj1" fmla="val 32478"/>
                <a:gd name="adj2" fmla="val 55238"/>
              </a:avLst>
            </a:prstGeom>
            <a:solidFill>
              <a:schemeClr val="bg2">
                <a:lumMod val="50000"/>
              </a:schemeClr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  <a:t>Why is dynamic</a:t>
              </a:r>
              <a:b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</a:b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Arial" charset="0"/>
                </a:rPr>
                <a:t>speed scaling used</a:t>
              </a: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  <a:cs typeface="Arial" charset="0"/>
                </a:rPr>
                <a:t>?</a:t>
              </a:r>
            </a:p>
          </p:txBody>
        </p:sp>
      </p:grpSp>
      <p:cxnSp>
        <p:nvCxnSpPr>
          <p:cNvPr id="170" name="Straight Arrow Connector 169"/>
          <p:cNvCxnSpPr>
            <a:stCxn id="317" idx="3"/>
          </p:cNvCxnSpPr>
          <p:nvPr/>
        </p:nvCxnSpPr>
        <p:spPr bwMode="auto">
          <a:xfrm rot="5400000">
            <a:off x="4071999" y="4296434"/>
            <a:ext cx="604676" cy="10448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/>
          <p:cNvGrpSpPr>
            <a:grpSpLocks/>
          </p:cNvGrpSpPr>
          <p:nvPr/>
        </p:nvGrpSpPr>
        <p:grpSpPr bwMode="auto">
          <a:xfrm>
            <a:off x="755576" y="1079500"/>
            <a:ext cx="6588125" cy="3581400"/>
            <a:chOff x="955076" y="3261359"/>
            <a:chExt cx="6588724" cy="3581103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1598072" y="3350252"/>
              <a:ext cx="5874284" cy="28572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400" kern="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89450" name="Line 11"/>
            <p:cNvSpPr>
              <a:spLocks noChangeShapeType="1"/>
            </p:cNvSpPr>
            <p:nvPr/>
          </p:nvSpPr>
          <p:spPr bwMode="auto">
            <a:xfrm flipV="1">
              <a:off x="1571827" y="3335248"/>
              <a:ext cx="1352" cy="28618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Line 12"/>
            <p:cNvSpPr>
              <a:spLocks noChangeShapeType="1"/>
            </p:cNvSpPr>
            <p:nvPr/>
          </p:nvSpPr>
          <p:spPr bwMode="auto">
            <a:xfrm>
              <a:off x="1571827" y="3335248"/>
              <a:ext cx="5866538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Line 13"/>
            <p:cNvSpPr>
              <a:spLocks noChangeShapeType="1"/>
            </p:cNvSpPr>
            <p:nvPr/>
          </p:nvSpPr>
          <p:spPr bwMode="auto">
            <a:xfrm>
              <a:off x="7438365" y="3335248"/>
              <a:ext cx="1352" cy="28618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3" name="Line 14"/>
            <p:cNvSpPr>
              <a:spLocks noChangeShapeType="1"/>
            </p:cNvSpPr>
            <p:nvPr/>
          </p:nvSpPr>
          <p:spPr bwMode="auto">
            <a:xfrm flipH="1"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4" name="Line 15"/>
            <p:cNvSpPr>
              <a:spLocks noChangeShapeType="1"/>
            </p:cNvSpPr>
            <p:nvPr/>
          </p:nvSpPr>
          <p:spPr bwMode="auto">
            <a:xfrm>
              <a:off x="1571827" y="3332609"/>
              <a:ext cx="5866538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5" name="Line 16"/>
            <p:cNvSpPr>
              <a:spLocks noChangeShapeType="1"/>
            </p:cNvSpPr>
            <p:nvPr/>
          </p:nvSpPr>
          <p:spPr bwMode="auto">
            <a:xfrm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6" name="Line 17"/>
            <p:cNvSpPr>
              <a:spLocks noChangeShapeType="1"/>
            </p:cNvSpPr>
            <p:nvPr/>
          </p:nvSpPr>
          <p:spPr bwMode="auto">
            <a:xfrm flipV="1">
              <a:off x="7438365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7" name="Line 18"/>
            <p:cNvSpPr>
              <a:spLocks noChangeShapeType="1"/>
            </p:cNvSpPr>
            <p:nvPr/>
          </p:nvSpPr>
          <p:spPr bwMode="auto">
            <a:xfrm flipV="1">
              <a:off x="1571827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8" name="Line 19"/>
            <p:cNvSpPr>
              <a:spLocks noChangeShapeType="1"/>
            </p:cNvSpPr>
            <p:nvPr/>
          </p:nvSpPr>
          <p:spPr bwMode="auto">
            <a:xfrm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59" name="Line 20"/>
            <p:cNvSpPr>
              <a:spLocks noChangeShapeType="1"/>
            </p:cNvSpPr>
            <p:nvPr/>
          </p:nvSpPr>
          <p:spPr bwMode="auto">
            <a:xfrm flipV="1">
              <a:off x="1571827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0" name="Line 21"/>
            <p:cNvSpPr>
              <a:spLocks noChangeShapeType="1"/>
            </p:cNvSpPr>
            <p:nvPr/>
          </p:nvSpPr>
          <p:spPr bwMode="auto">
            <a:xfrm flipV="1">
              <a:off x="1571827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1" name="Line 22"/>
            <p:cNvSpPr>
              <a:spLocks noChangeShapeType="1"/>
            </p:cNvSpPr>
            <p:nvPr/>
          </p:nvSpPr>
          <p:spPr bwMode="auto">
            <a:xfrm>
              <a:off x="1571827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2" name="Freeform 23"/>
            <p:cNvSpPr>
              <a:spLocks noEditPoints="1"/>
            </p:cNvSpPr>
            <p:nvPr/>
          </p:nvSpPr>
          <p:spPr bwMode="auto">
            <a:xfrm>
              <a:off x="1520461" y="6297421"/>
              <a:ext cx="98677" cy="149099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2147483647 h 113"/>
                <a:gd name="T48" fmla="*/ 2147483647 w 73"/>
                <a:gd name="T49" fmla="*/ 0 h 113"/>
                <a:gd name="T50" fmla="*/ 2147483647 w 73"/>
                <a:gd name="T51" fmla="*/ 0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2147483647 w 73"/>
                <a:gd name="T87" fmla="*/ 2147483647 h 113"/>
                <a:gd name="T88" fmla="*/ 0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2147483647 h 113"/>
                <a:gd name="T102" fmla="*/ 2147483647 w 73"/>
                <a:gd name="T103" fmla="*/ 0 h 1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113"/>
                <a:gd name="T158" fmla="*/ 73 w 73"/>
                <a:gd name="T159" fmla="*/ 113 h 1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8" y="85"/>
                  </a:lnTo>
                  <a:lnTo>
                    <a:pt x="21" y="92"/>
                  </a:lnTo>
                  <a:lnTo>
                    <a:pt x="26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5"/>
                  </a:lnTo>
                  <a:lnTo>
                    <a:pt x="53" y="92"/>
                  </a:lnTo>
                  <a:lnTo>
                    <a:pt x="56" y="85"/>
                  </a:lnTo>
                  <a:lnTo>
                    <a:pt x="58" y="72"/>
                  </a:lnTo>
                  <a:lnTo>
                    <a:pt x="59" y="57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3" y="21"/>
                  </a:lnTo>
                  <a:lnTo>
                    <a:pt x="49" y="16"/>
                  </a:lnTo>
                  <a:lnTo>
                    <a:pt x="42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9" y="1"/>
                  </a:lnTo>
                  <a:lnTo>
                    <a:pt x="53" y="3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7"/>
                  </a:lnTo>
                  <a:lnTo>
                    <a:pt x="46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6" y="91"/>
                  </a:lnTo>
                  <a:lnTo>
                    <a:pt x="2" y="76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3" name="Line 24"/>
            <p:cNvSpPr>
              <a:spLocks noChangeShapeType="1"/>
            </p:cNvSpPr>
            <p:nvPr/>
          </p:nvSpPr>
          <p:spPr bwMode="auto">
            <a:xfrm flipV="1">
              <a:off x="2304468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4" name="Line 25"/>
            <p:cNvSpPr>
              <a:spLocks noChangeShapeType="1"/>
            </p:cNvSpPr>
            <p:nvPr/>
          </p:nvSpPr>
          <p:spPr bwMode="auto">
            <a:xfrm>
              <a:off x="2304468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5" name="Freeform 26"/>
            <p:cNvSpPr>
              <a:spLocks/>
            </p:cNvSpPr>
            <p:nvPr/>
          </p:nvSpPr>
          <p:spPr bwMode="auto">
            <a:xfrm>
              <a:off x="2253102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0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112"/>
                <a:gd name="T149" fmla="*/ 72 w 72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20" y="44"/>
                  </a:lnTo>
                  <a:lnTo>
                    <a:pt x="26" y="40"/>
                  </a:lnTo>
                  <a:lnTo>
                    <a:pt x="33" y="37"/>
                  </a:lnTo>
                  <a:lnTo>
                    <a:pt x="39" y="37"/>
                  </a:lnTo>
                  <a:lnTo>
                    <a:pt x="53" y="38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3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1" y="94"/>
                  </a:lnTo>
                  <a:lnTo>
                    <a:pt x="26" y="97"/>
                  </a:lnTo>
                  <a:lnTo>
                    <a:pt x="30" y="99"/>
                  </a:lnTo>
                  <a:lnTo>
                    <a:pt x="36" y="100"/>
                  </a:lnTo>
                  <a:lnTo>
                    <a:pt x="41" y="99"/>
                  </a:lnTo>
                  <a:lnTo>
                    <a:pt x="45" y="99"/>
                  </a:lnTo>
                  <a:lnTo>
                    <a:pt x="50" y="96"/>
                  </a:lnTo>
                  <a:lnTo>
                    <a:pt x="53" y="93"/>
                  </a:lnTo>
                  <a:lnTo>
                    <a:pt x="56" y="88"/>
                  </a:lnTo>
                  <a:lnTo>
                    <a:pt x="59" y="73"/>
                  </a:lnTo>
                  <a:lnTo>
                    <a:pt x="59" y="67"/>
                  </a:lnTo>
                  <a:lnTo>
                    <a:pt x="56" y="61"/>
                  </a:lnTo>
                  <a:lnTo>
                    <a:pt x="54" y="56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1" y="50"/>
                  </a:lnTo>
                  <a:lnTo>
                    <a:pt x="36" y="49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4" y="52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6" name="Line 27"/>
            <p:cNvSpPr>
              <a:spLocks noChangeShapeType="1"/>
            </p:cNvSpPr>
            <p:nvPr/>
          </p:nvSpPr>
          <p:spPr bwMode="auto">
            <a:xfrm flipV="1">
              <a:off x="3038461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7" name="Line 28"/>
            <p:cNvSpPr>
              <a:spLocks noChangeShapeType="1"/>
            </p:cNvSpPr>
            <p:nvPr/>
          </p:nvSpPr>
          <p:spPr bwMode="auto">
            <a:xfrm>
              <a:off x="3038461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8" name="Freeform 29"/>
            <p:cNvSpPr>
              <a:spLocks/>
            </p:cNvSpPr>
            <p:nvPr/>
          </p:nvSpPr>
          <p:spPr bwMode="auto">
            <a:xfrm>
              <a:off x="2943840" y="6297421"/>
              <a:ext cx="54069" cy="147779"/>
            </a:xfrm>
            <a:custGeom>
              <a:avLst/>
              <a:gdLst>
                <a:gd name="T0" fmla="*/ 2147483647 w 40"/>
                <a:gd name="T1" fmla="*/ 0 h 112"/>
                <a:gd name="T2" fmla="*/ 2147483647 w 40"/>
                <a:gd name="T3" fmla="*/ 0 h 112"/>
                <a:gd name="T4" fmla="*/ 2147483647 w 40"/>
                <a:gd name="T5" fmla="*/ 2147483647 h 112"/>
                <a:gd name="T6" fmla="*/ 2147483647 w 40"/>
                <a:gd name="T7" fmla="*/ 2147483647 h 112"/>
                <a:gd name="T8" fmla="*/ 2147483647 w 40"/>
                <a:gd name="T9" fmla="*/ 2147483647 h 112"/>
                <a:gd name="T10" fmla="*/ 2147483647 w 40"/>
                <a:gd name="T11" fmla="*/ 2147483647 h 112"/>
                <a:gd name="T12" fmla="*/ 2147483647 w 40"/>
                <a:gd name="T13" fmla="*/ 2147483647 h 112"/>
                <a:gd name="T14" fmla="*/ 2147483647 w 40"/>
                <a:gd name="T15" fmla="*/ 2147483647 h 112"/>
                <a:gd name="T16" fmla="*/ 0 w 40"/>
                <a:gd name="T17" fmla="*/ 2147483647 h 112"/>
                <a:gd name="T18" fmla="*/ 0 w 40"/>
                <a:gd name="T19" fmla="*/ 2147483647 h 112"/>
                <a:gd name="T20" fmla="*/ 2147483647 w 40"/>
                <a:gd name="T21" fmla="*/ 2147483647 h 112"/>
                <a:gd name="T22" fmla="*/ 2147483647 w 40"/>
                <a:gd name="T23" fmla="*/ 2147483647 h 112"/>
                <a:gd name="T24" fmla="*/ 2147483647 w 40"/>
                <a:gd name="T25" fmla="*/ 2147483647 h 112"/>
                <a:gd name="T26" fmla="*/ 2147483647 w 40"/>
                <a:gd name="T27" fmla="*/ 2147483647 h 112"/>
                <a:gd name="T28" fmla="*/ 2147483647 w 40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112"/>
                <a:gd name="T47" fmla="*/ 40 w 40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112">
                  <a:moveTo>
                    <a:pt x="31" y="0"/>
                  </a:moveTo>
                  <a:lnTo>
                    <a:pt x="40" y="0"/>
                  </a:lnTo>
                  <a:lnTo>
                    <a:pt x="40" y="112"/>
                  </a:lnTo>
                  <a:lnTo>
                    <a:pt x="26" y="112"/>
                  </a:lnTo>
                  <a:lnTo>
                    <a:pt x="26" y="24"/>
                  </a:lnTo>
                  <a:lnTo>
                    <a:pt x="23" y="27"/>
                  </a:lnTo>
                  <a:lnTo>
                    <a:pt x="18" y="30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8" y="24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8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69" name="Freeform 30"/>
            <p:cNvSpPr>
              <a:spLocks noEditPoints="1"/>
            </p:cNvSpPr>
            <p:nvPr/>
          </p:nvSpPr>
          <p:spPr bwMode="auto">
            <a:xfrm>
              <a:off x="3046572" y="6297421"/>
              <a:ext cx="98676" cy="149099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0" name="Line 31"/>
            <p:cNvSpPr>
              <a:spLocks noChangeShapeType="1"/>
            </p:cNvSpPr>
            <p:nvPr/>
          </p:nvSpPr>
          <p:spPr bwMode="auto">
            <a:xfrm flipV="1">
              <a:off x="3771103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1" name="Line 32"/>
            <p:cNvSpPr>
              <a:spLocks noChangeShapeType="1"/>
            </p:cNvSpPr>
            <p:nvPr/>
          </p:nvSpPr>
          <p:spPr bwMode="auto">
            <a:xfrm>
              <a:off x="3771103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2" name="Freeform 33"/>
            <p:cNvSpPr>
              <a:spLocks/>
            </p:cNvSpPr>
            <p:nvPr/>
          </p:nvSpPr>
          <p:spPr bwMode="auto">
            <a:xfrm>
              <a:off x="3676481" y="6297421"/>
              <a:ext cx="52717" cy="147779"/>
            </a:xfrm>
            <a:custGeom>
              <a:avLst/>
              <a:gdLst>
                <a:gd name="T0" fmla="*/ 2147483647 w 39"/>
                <a:gd name="T1" fmla="*/ 0 h 112"/>
                <a:gd name="T2" fmla="*/ 2147483647 w 39"/>
                <a:gd name="T3" fmla="*/ 0 h 112"/>
                <a:gd name="T4" fmla="*/ 2147483647 w 39"/>
                <a:gd name="T5" fmla="*/ 2147483647 h 112"/>
                <a:gd name="T6" fmla="*/ 2147483647 w 39"/>
                <a:gd name="T7" fmla="*/ 2147483647 h 112"/>
                <a:gd name="T8" fmla="*/ 2147483647 w 39"/>
                <a:gd name="T9" fmla="*/ 2147483647 h 112"/>
                <a:gd name="T10" fmla="*/ 2147483647 w 39"/>
                <a:gd name="T11" fmla="*/ 2147483647 h 112"/>
                <a:gd name="T12" fmla="*/ 2147483647 w 39"/>
                <a:gd name="T13" fmla="*/ 2147483647 h 112"/>
                <a:gd name="T14" fmla="*/ 2147483647 w 39"/>
                <a:gd name="T15" fmla="*/ 2147483647 h 112"/>
                <a:gd name="T16" fmla="*/ 0 w 39"/>
                <a:gd name="T17" fmla="*/ 2147483647 h 112"/>
                <a:gd name="T18" fmla="*/ 0 w 39"/>
                <a:gd name="T19" fmla="*/ 2147483647 h 112"/>
                <a:gd name="T20" fmla="*/ 2147483647 w 39"/>
                <a:gd name="T21" fmla="*/ 2147483647 h 112"/>
                <a:gd name="T22" fmla="*/ 2147483647 w 39"/>
                <a:gd name="T23" fmla="*/ 2147483647 h 112"/>
                <a:gd name="T24" fmla="*/ 2147483647 w 39"/>
                <a:gd name="T25" fmla="*/ 2147483647 h 112"/>
                <a:gd name="T26" fmla="*/ 2147483647 w 39"/>
                <a:gd name="T27" fmla="*/ 2147483647 h 112"/>
                <a:gd name="T28" fmla="*/ 2147483647 w 39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12"/>
                <a:gd name="T47" fmla="*/ 39 w 39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12">
                  <a:moveTo>
                    <a:pt x="30" y="0"/>
                  </a:moveTo>
                  <a:lnTo>
                    <a:pt x="39" y="0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26" y="24"/>
                  </a:lnTo>
                  <a:lnTo>
                    <a:pt x="23" y="27"/>
                  </a:lnTo>
                  <a:lnTo>
                    <a:pt x="18" y="30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8" y="24"/>
                  </a:lnTo>
                  <a:lnTo>
                    <a:pt x="20" y="15"/>
                  </a:lnTo>
                  <a:lnTo>
                    <a:pt x="24" y="10"/>
                  </a:lnTo>
                  <a:lnTo>
                    <a:pt x="2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3" name="Freeform 34"/>
            <p:cNvSpPr>
              <a:spLocks/>
            </p:cNvSpPr>
            <p:nvPr/>
          </p:nvSpPr>
          <p:spPr bwMode="auto">
            <a:xfrm>
              <a:off x="3779213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0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112"/>
                <a:gd name="T140" fmla="*/ 72 w 72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19" y="44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45" y="37"/>
                  </a:lnTo>
                  <a:lnTo>
                    <a:pt x="53" y="38"/>
                  </a:lnTo>
                  <a:lnTo>
                    <a:pt x="57" y="41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2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4" y="97"/>
                  </a:lnTo>
                  <a:lnTo>
                    <a:pt x="36" y="100"/>
                  </a:lnTo>
                  <a:lnTo>
                    <a:pt x="41" y="99"/>
                  </a:lnTo>
                  <a:lnTo>
                    <a:pt x="45" y="99"/>
                  </a:lnTo>
                  <a:lnTo>
                    <a:pt x="54" y="90"/>
                  </a:lnTo>
                  <a:lnTo>
                    <a:pt x="57" y="85"/>
                  </a:lnTo>
                  <a:lnTo>
                    <a:pt x="57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1" y="50"/>
                  </a:lnTo>
                  <a:lnTo>
                    <a:pt x="36" y="49"/>
                  </a:lnTo>
                  <a:lnTo>
                    <a:pt x="31" y="50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4" name="Line 35"/>
            <p:cNvSpPr>
              <a:spLocks noChangeShapeType="1"/>
            </p:cNvSpPr>
            <p:nvPr/>
          </p:nvSpPr>
          <p:spPr bwMode="auto">
            <a:xfrm flipV="1">
              <a:off x="4505096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5" name="Line 36"/>
            <p:cNvSpPr>
              <a:spLocks noChangeShapeType="1"/>
            </p:cNvSpPr>
            <p:nvPr/>
          </p:nvSpPr>
          <p:spPr bwMode="auto">
            <a:xfrm>
              <a:off x="4505096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6" name="Freeform 37"/>
            <p:cNvSpPr>
              <a:spLocks/>
            </p:cNvSpPr>
            <p:nvPr/>
          </p:nvSpPr>
          <p:spPr bwMode="auto">
            <a:xfrm>
              <a:off x="4394253" y="6297421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0 w 73"/>
                <a:gd name="T39" fmla="*/ 2147483647 h 112"/>
                <a:gd name="T40" fmla="*/ 0 w 73"/>
                <a:gd name="T41" fmla="*/ 2147483647 h 112"/>
                <a:gd name="T42" fmla="*/ 2147483647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2147483647 h 112"/>
                <a:gd name="T92" fmla="*/ 2147483647 w 73"/>
                <a:gd name="T93" fmla="*/ 2147483647 h 112"/>
                <a:gd name="T94" fmla="*/ 2147483647 w 73"/>
                <a:gd name="T95" fmla="*/ 2147483647 h 112"/>
                <a:gd name="T96" fmla="*/ 2147483647 w 73"/>
                <a:gd name="T97" fmla="*/ 2147483647 h 112"/>
                <a:gd name="T98" fmla="*/ 2147483647 w 73"/>
                <a:gd name="T99" fmla="*/ 2147483647 h 112"/>
                <a:gd name="T100" fmla="*/ 2147483647 w 73"/>
                <a:gd name="T101" fmla="*/ 2147483647 h 112"/>
                <a:gd name="T102" fmla="*/ 2147483647 w 73"/>
                <a:gd name="T103" fmla="*/ 2147483647 h 112"/>
                <a:gd name="T104" fmla="*/ 2147483647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30" y="0"/>
                  </a:moveTo>
                  <a:lnTo>
                    <a:pt x="46" y="0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8" y="15"/>
                  </a:lnTo>
                  <a:lnTo>
                    <a:pt x="71" y="23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7" y="47"/>
                  </a:lnTo>
                  <a:lnTo>
                    <a:pt x="65" y="51"/>
                  </a:lnTo>
                  <a:lnTo>
                    <a:pt x="64" y="54"/>
                  </a:lnTo>
                  <a:lnTo>
                    <a:pt x="47" y="71"/>
                  </a:lnTo>
                  <a:lnTo>
                    <a:pt x="35" y="80"/>
                  </a:lnTo>
                  <a:lnTo>
                    <a:pt x="24" y="91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73" y="97"/>
                  </a:lnTo>
                  <a:lnTo>
                    <a:pt x="73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2" y="103"/>
                  </a:lnTo>
                  <a:lnTo>
                    <a:pt x="8" y="91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20" y="76"/>
                  </a:lnTo>
                  <a:lnTo>
                    <a:pt x="27" y="69"/>
                  </a:lnTo>
                  <a:lnTo>
                    <a:pt x="33" y="63"/>
                  </a:lnTo>
                  <a:lnTo>
                    <a:pt x="39" y="59"/>
                  </a:lnTo>
                  <a:lnTo>
                    <a:pt x="49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8" y="30"/>
                  </a:lnTo>
                  <a:lnTo>
                    <a:pt x="55" y="21"/>
                  </a:lnTo>
                  <a:lnTo>
                    <a:pt x="52" y="18"/>
                  </a:lnTo>
                  <a:lnTo>
                    <a:pt x="47" y="15"/>
                  </a:lnTo>
                  <a:lnTo>
                    <a:pt x="43" y="13"/>
                  </a:lnTo>
                  <a:lnTo>
                    <a:pt x="32" y="13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2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7" name="Freeform 38"/>
            <p:cNvSpPr>
              <a:spLocks noEditPoints="1"/>
            </p:cNvSpPr>
            <p:nvPr/>
          </p:nvSpPr>
          <p:spPr bwMode="auto">
            <a:xfrm>
              <a:off x="4513206" y="6297421"/>
              <a:ext cx="98677" cy="149099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6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8" name="Line 39"/>
            <p:cNvSpPr>
              <a:spLocks noChangeShapeType="1"/>
            </p:cNvSpPr>
            <p:nvPr/>
          </p:nvSpPr>
          <p:spPr bwMode="auto">
            <a:xfrm flipV="1">
              <a:off x="5237737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79" name="Line 40"/>
            <p:cNvSpPr>
              <a:spLocks noChangeShapeType="1"/>
            </p:cNvSpPr>
            <p:nvPr/>
          </p:nvSpPr>
          <p:spPr bwMode="auto">
            <a:xfrm>
              <a:off x="5237737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0" name="Freeform 41"/>
            <p:cNvSpPr>
              <a:spLocks/>
            </p:cNvSpPr>
            <p:nvPr/>
          </p:nvSpPr>
          <p:spPr bwMode="auto">
            <a:xfrm>
              <a:off x="5126894" y="629742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0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2147483647 h 112"/>
                <a:gd name="T98" fmla="*/ 2147483647 w 72"/>
                <a:gd name="T99" fmla="*/ 2147483647 h 112"/>
                <a:gd name="T100" fmla="*/ 2147483647 w 72"/>
                <a:gd name="T101" fmla="*/ 2147483647 h 112"/>
                <a:gd name="T102" fmla="*/ 2147483647 w 72"/>
                <a:gd name="T103" fmla="*/ 2147483647 h 112"/>
                <a:gd name="T104" fmla="*/ 2147483647 w 72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112"/>
                <a:gd name="T161" fmla="*/ 72 w 72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112">
                  <a:moveTo>
                    <a:pt x="30" y="0"/>
                  </a:moveTo>
                  <a:lnTo>
                    <a:pt x="45" y="0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2" y="7"/>
                  </a:lnTo>
                  <a:lnTo>
                    <a:pt x="68" y="15"/>
                  </a:lnTo>
                  <a:lnTo>
                    <a:pt x="71" y="23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6" y="47"/>
                  </a:lnTo>
                  <a:lnTo>
                    <a:pt x="65" y="51"/>
                  </a:lnTo>
                  <a:lnTo>
                    <a:pt x="63" y="54"/>
                  </a:lnTo>
                  <a:lnTo>
                    <a:pt x="47" y="71"/>
                  </a:lnTo>
                  <a:lnTo>
                    <a:pt x="35" y="80"/>
                  </a:lnTo>
                  <a:lnTo>
                    <a:pt x="24" y="91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72" y="97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103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5" y="82"/>
                  </a:lnTo>
                  <a:lnTo>
                    <a:pt x="20" y="76"/>
                  </a:lnTo>
                  <a:lnTo>
                    <a:pt x="27" y="69"/>
                  </a:lnTo>
                  <a:lnTo>
                    <a:pt x="33" y="63"/>
                  </a:lnTo>
                  <a:lnTo>
                    <a:pt x="39" y="59"/>
                  </a:lnTo>
                  <a:lnTo>
                    <a:pt x="48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7" y="15"/>
                  </a:lnTo>
                  <a:lnTo>
                    <a:pt x="42" y="13"/>
                  </a:lnTo>
                  <a:lnTo>
                    <a:pt x="32" y="13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1" name="Freeform 42"/>
            <p:cNvSpPr>
              <a:spLocks/>
            </p:cNvSpPr>
            <p:nvPr/>
          </p:nvSpPr>
          <p:spPr bwMode="auto">
            <a:xfrm>
              <a:off x="5245847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0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112"/>
                <a:gd name="T140" fmla="*/ 72 w 72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19" y="44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45" y="37"/>
                  </a:lnTo>
                  <a:lnTo>
                    <a:pt x="53" y="38"/>
                  </a:lnTo>
                  <a:lnTo>
                    <a:pt x="57" y="41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2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4" y="97"/>
                  </a:lnTo>
                  <a:lnTo>
                    <a:pt x="36" y="100"/>
                  </a:lnTo>
                  <a:lnTo>
                    <a:pt x="40" y="99"/>
                  </a:lnTo>
                  <a:lnTo>
                    <a:pt x="45" y="99"/>
                  </a:lnTo>
                  <a:lnTo>
                    <a:pt x="54" y="90"/>
                  </a:lnTo>
                  <a:lnTo>
                    <a:pt x="57" y="85"/>
                  </a:lnTo>
                  <a:lnTo>
                    <a:pt x="57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0" y="50"/>
                  </a:lnTo>
                  <a:lnTo>
                    <a:pt x="36" y="49"/>
                  </a:lnTo>
                  <a:lnTo>
                    <a:pt x="31" y="50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2" name="Line 43"/>
            <p:cNvSpPr>
              <a:spLocks noChangeShapeType="1"/>
            </p:cNvSpPr>
            <p:nvPr/>
          </p:nvSpPr>
          <p:spPr bwMode="auto">
            <a:xfrm flipV="1">
              <a:off x="5971730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3" name="Line 44"/>
            <p:cNvSpPr>
              <a:spLocks noChangeShapeType="1"/>
            </p:cNvSpPr>
            <p:nvPr/>
          </p:nvSpPr>
          <p:spPr bwMode="auto">
            <a:xfrm>
              <a:off x="5971730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4" name="Freeform 45"/>
            <p:cNvSpPr>
              <a:spLocks/>
            </p:cNvSpPr>
            <p:nvPr/>
          </p:nvSpPr>
          <p:spPr bwMode="auto">
            <a:xfrm>
              <a:off x="5863592" y="6297421"/>
              <a:ext cx="97325" cy="149099"/>
            </a:xfrm>
            <a:custGeom>
              <a:avLst/>
              <a:gdLst>
                <a:gd name="T0" fmla="*/ 2147483647 w 72"/>
                <a:gd name="T1" fmla="*/ 0 h 113"/>
                <a:gd name="T2" fmla="*/ 2147483647 w 72"/>
                <a:gd name="T3" fmla="*/ 2147483647 h 113"/>
                <a:gd name="T4" fmla="*/ 2147483647 w 72"/>
                <a:gd name="T5" fmla="*/ 2147483647 h 113"/>
                <a:gd name="T6" fmla="*/ 2147483647 w 72"/>
                <a:gd name="T7" fmla="*/ 2147483647 h 113"/>
                <a:gd name="T8" fmla="*/ 2147483647 w 72"/>
                <a:gd name="T9" fmla="*/ 2147483647 h 113"/>
                <a:gd name="T10" fmla="*/ 2147483647 w 72"/>
                <a:gd name="T11" fmla="*/ 2147483647 h 113"/>
                <a:gd name="T12" fmla="*/ 2147483647 w 72"/>
                <a:gd name="T13" fmla="*/ 2147483647 h 113"/>
                <a:gd name="T14" fmla="*/ 2147483647 w 72"/>
                <a:gd name="T15" fmla="*/ 2147483647 h 113"/>
                <a:gd name="T16" fmla="*/ 2147483647 w 72"/>
                <a:gd name="T17" fmla="*/ 2147483647 h 113"/>
                <a:gd name="T18" fmla="*/ 2147483647 w 72"/>
                <a:gd name="T19" fmla="*/ 2147483647 h 113"/>
                <a:gd name="T20" fmla="*/ 2147483647 w 72"/>
                <a:gd name="T21" fmla="*/ 2147483647 h 113"/>
                <a:gd name="T22" fmla="*/ 2147483647 w 72"/>
                <a:gd name="T23" fmla="*/ 2147483647 h 113"/>
                <a:gd name="T24" fmla="*/ 2147483647 w 72"/>
                <a:gd name="T25" fmla="*/ 2147483647 h 113"/>
                <a:gd name="T26" fmla="*/ 0 w 72"/>
                <a:gd name="T27" fmla="*/ 2147483647 h 113"/>
                <a:gd name="T28" fmla="*/ 2147483647 w 72"/>
                <a:gd name="T29" fmla="*/ 2147483647 h 113"/>
                <a:gd name="T30" fmla="*/ 2147483647 w 72"/>
                <a:gd name="T31" fmla="*/ 2147483647 h 113"/>
                <a:gd name="T32" fmla="*/ 2147483647 w 72"/>
                <a:gd name="T33" fmla="*/ 2147483647 h 113"/>
                <a:gd name="T34" fmla="*/ 2147483647 w 72"/>
                <a:gd name="T35" fmla="*/ 2147483647 h 113"/>
                <a:gd name="T36" fmla="*/ 2147483647 w 72"/>
                <a:gd name="T37" fmla="*/ 2147483647 h 113"/>
                <a:gd name="T38" fmla="*/ 2147483647 w 72"/>
                <a:gd name="T39" fmla="*/ 2147483647 h 113"/>
                <a:gd name="T40" fmla="*/ 2147483647 w 72"/>
                <a:gd name="T41" fmla="*/ 2147483647 h 113"/>
                <a:gd name="T42" fmla="*/ 2147483647 w 72"/>
                <a:gd name="T43" fmla="*/ 2147483647 h 113"/>
                <a:gd name="T44" fmla="*/ 2147483647 w 72"/>
                <a:gd name="T45" fmla="*/ 2147483647 h 113"/>
                <a:gd name="T46" fmla="*/ 2147483647 w 72"/>
                <a:gd name="T47" fmla="*/ 2147483647 h 113"/>
                <a:gd name="T48" fmla="*/ 2147483647 w 72"/>
                <a:gd name="T49" fmla="*/ 2147483647 h 113"/>
                <a:gd name="T50" fmla="*/ 2147483647 w 72"/>
                <a:gd name="T51" fmla="*/ 2147483647 h 113"/>
                <a:gd name="T52" fmla="*/ 2147483647 w 72"/>
                <a:gd name="T53" fmla="*/ 2147483647 h 113"/>
                <a:gd name="T54" fmla="*/ 2147483647 w 72"/>
                <a:gd name="T55" fmla="*/ 2147483647 h 113"/>
                <a:gd name="T56" fmla="*/ 2147483647 w 72"/>
                <a:gd name="T57" fmla="*/ 2147483647 h 113"/>
                <a:gd name="T58" fmla="*/ 2147483647 w 72"/>
                <a:gd name="T59" fmla="*/ 2147483647 h 113"/>
                <a:gd name="T60" fmla="*/ 2147483647 w 72"/>
                <a:gd name="T61" fmla="*/ 2147483647 h 113"/>
                <a:gd name="T62" fmla="*/ 2147483647 w 72"/>
                <a:gd name="T63" fmla="*/ 2147483647 h 113"/>
                <a:gd name="T64" fmla="*/ 2147483647 w 72"/>
                <a:gd name="T65" fmla="*/ 2147483647 h 113"/>
                <a:gd name="T66" fmla="*/ 2147483647 w 72"/>
                <a:gd name="T67" fmla="*/ 2147483647 h 113"/>
                <a:gd name="T68" fmla="*/ 2147483647 w 72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113"/>
                <a:gd name="T107" fmla="*/ 72 w 72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113">
                  <a:moveTo>
                    <a:pt x="28" y="0"/>
                  </a:moveTo>
                  <a:lnTo>
                    <a:pt x="40" y="0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6" y="23"/>
                  </a:lnTo>
                  <a:lnTo>
                    <a:pt x="66" y="32"/>
                  </a:lnTo>
                  <a:lnTo>
                    <a:pt x="63" y="41"/>
                  </a:lnTo>
                  <a:lnTo>
                    <a:pt x="60" y="45"/>
                  </a:lnTo>
                  <a:lnTo>
                    <a:pt x="56" y="48"/>
                  </a:lnTo>
                  <a:lnTo>
                    <a:pt x="53" y="50"/>
                  </a:lnTo>
                  <a:lnTo>
                    <a:pt x="59" y="53"/>
                  </a:lnTo>
                  <a:lnTo>
                    <a:pt x="63" y="56"/>
                  </a:lnTo>
                  <a:lnTo>
                    <a:pt x="66" y="60"/>
                  </a:lnTo>
                  <a:lnTo>
                    <a:pt x="69" y="63"/>
                  </a:lnTo>
                  <a:lnTo>
                    <a:pt x="72" y="68"/>
                  </a:lnTo>
                  <a:lnTo>
                    <a:pt x="72" y="79"/>
                  </a:lnTo>
                  <a:lnTo>
                    <a:pt x="71" y="92"/>
                  </a:lnTo>
                  <a:lnTo>
                    <a:pt x="62" y="104"/>
                  </a:lnTo>
                  <a:lnTo>
                    <a:pt x="51" y="112"/>
                  </a:lnTo>
                  <a:lnTo>
                    <a:pt x="36" y="113"/>
                  </a:lnTo>
                  <a:lnTo>
                    <a:pt x="22" y="112"/>
                  </a:lnTo>
                  <a:lnTo>
                    <a:pt x="12" y="106"/>
                  </a:lnTo>
                  <a:lnTo>
                    <a:pt x="7" y="101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15" y="82"/>
                  </a:lnTo>
                  <a:lnTo>
                    <a:pt x="16" y="86"/>
                  </a:lnTo>
                  <a:lnTo>
                    <a:pt x="19" y="92"/>
                  </a:lnTo>
                  <a:lnTo>
                    <a:pt x="22" y="95"/>
                  </a:lnTo>
                  <a:lnTo>
                    <a:pt x="27" y="98"/>
                  </a:lnTo>
                  <a:lnTo>
                    <a:pt x="36" y="101"/>
                  </a:lnTo>
                  <a:lnTo>
                    <a:pt x="40" y="100"/>
                  </a:lnTo>
                  <a:lnTo>
                    <a:pt x="45" y="100"/>
                  </a:lnTo>
                  <a:lnTo>
                    <a:pt x="50" y="97"/>
                  </a:lnTo>
                  <a:lnTo>
                    <a:pt x="53" y="94"/>
                  </a:lnTo>
                  <a:lnTo>
                    <a:pt x="56" y="89"/>
                  </a:lnTo>
                  <a:lnTo>
                    <a:pt x="57" y="83"/>
                  </a:lnTo>
                  <a:lnTo>
                    <a:pt x="59" y="79"/>
                  </a:lnTo>
                  <a:lnTo>
                    <a:pt x="59" y="74"/>
                  </a:lnTo>
                  <a:lnTo>
                    <a:pt x="57" y="69"/>
                  </a:lnTo>
                  <a:lnTo>
                    <a:pt x="56" y="66"/>
                  </a:lnTo>
                  <a:lnTo>
                    <a:pt x="48" y="59"/>
                  </a:lnTo>
                  <a:lnTo>
                    <a:pt x="43" y="57"/>
                  </a:lnTo>
                  <a:lnTo>
                    <a:pt x="33" y="57"/>
                  </a:lnTo>
                  <a:lnTo>
                    <a:pt x="27" y="59"/>
                  </a:lnTo>
                  <a:lnTo>
                    <a:pt x="30" y="45"/>
                  </a:lnTo>
                  <a:lnTo>
                    <a:pt x="36" y="45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1" y="33"/>
                  </a:lnTo>
                  <a:lnTo>
                    <a:pt x="53" y="29"/>
                  </a:lnTo>
                  <a:lnTo>
                    <a:pt x="51" y="23"/>
                  </a:lnTo>
                  <a:lnTo>
                    <a:pt x="43" y="15"/>
                  </a:lnTo>
                  <a:lnTo>
                    <a:pt x="40" y="13"/>
                  </a:lnTo>
                  <a:lnTo>
                    <a:pt x="31" y="13"/>
                  </a:lnTo>
                  <a:lnTo>
                    <a:pt x="27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6" y="30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5" name="Freeform 46"/>
            <p:cNvSpPr>
              <a:spLocks noEditPoints="1"/>
            </p:cNvSpPr>
            <p:nvPr/>
          </p:nvSpPr>
          <p:spPr bwMode="auto">
            <a:xfrm>
              <a:off x="5979841" y="6297421"/>
              <a:ext cx="97325" cy="149099"/>
            </a:xfrm>
            <a:custGeom>
              <a:avLst/>
              <a:gdLst>
                <a:gd name="T0" fmla="*/ 2147483647 w 72"/>
                <a:gd name="T1" fmla="*/ 2147483647 h 113"/>
                <a:gd name="T2" fmla="*/ 2147483647 w 72"/>
                <a:gd name="T3" fmla="*/ 2147483647 h 113"/>
                <a:gd name="T4" fmla="*/ 2147483647 w 72"/>
                <a:gd name="T5" fmla="*/ 2147483647 h 113"/>
                <a:gd name="T6" fmla="*/ 2147483647 w 72"/>
                <a:gd name="T7" fmla="*/ 2147483647 h 113"/>
                <a:gd name="T8" fmla="*/ 2147483647 w 72"/>
                <a:gd name="T9" fmla="*/ 2147483647 h 113"/>
                <a:gd name="T10" fmla="*/ 2147483647 w 72"/>
                <a:gd name="T11" fmla="*/ 2147483647 h 113"/>
                <a:gd name="T12" fmla="*/ 2147483647 w 72"/>
                <a:gd name="T13" fmla="*/ 2147483647 h 113"/>
                <a:gd name="T14" fmla="*/ 2147483647 w 72"/>
                <a:gd name="T15" fmla="*/ 2147483647 h 113"/>
                <a:gd name="T16" fmla="*/ 2147483647 w 72"/>
                <a:gd name="T17" fmla="*/ 2147483647 h 113"/>
                <a:gd name="T18" fmla="*/ 2147483647 w 72"/>
                <a:gd name="T19" fmla="*/ 2147483647 h 113"/>
                <a:gd name="T20" fmla="*/ 2147483647 w 72"/>
                <a:gd name="T21" fmla="*/ 2147483647 h 113"/>
                <a:gd name="T22" fmla="*/ 2147483647 w 72"/>
                <a:gd name="T23" fmla="*/ 2147483647 h 113"/>
                <a:gd name="T24" fmla="*/ 2147483647 w 72"/>
                <a:gd name="T25" fmla="*/ 2147483647 h 113"/>
                <a:gd name="T26" fmla="*/ 2147483647 w 72"/>
                <a:gd name="T27" fmla="*/ 2147483647 h 113"/>
                <a:gd name="T28" fmla="*/ 2147483647 w 72"/>
                <a:gd name="T29" fmla="*/ 2147483647 h 113"/>
                <a:gd name="T30" fmla="*/ 2147483647 w 72"/>
                <a:gd name="T31" fmla="*/ 2147483647 h 113"/>
                <a:gd name="T32" fmla="*/ 2147483647 w 72"/>
                <a:gd name="T33" fmla="*/ 2147483647 h 113"/>
                <a:gd name="T34" fmla="*/ 2147483647 w 72"/>
                <a:gd name="T35" fmla="*/ 2147483647 h 113"/>
                <a:gd name="T36" fmla="*/ 2147483647 w 72"/>
                <a:gd name="T37" fmla="*/ 2147483647 h 113"/>
                <a:gd name="T38" fmla="*/ 2147483647 w 72"/>
                <a:gd name="T39" fmla="*/ 2147483647 h 113"/>
                <a:gd name="T40" fmla="*/ 2147483647 w 72"/>
                <a:gd name="T41" fmla="*/ 2147483647 h 113"/>
                <a:gd name="T42" fmla="*/ 2147483647 w 72"/>
                <a:gd name="T43" fmla="*/ 2147483647 h 113"/>
                <a:gd name="T44" fmla="*/ 2147483647 w 72"/>
                <a:gd name="T45" fmla="*/ 2147483647 h 113"/>
                <a:gd name="T46" fmla="*/ 2147483647 w 72"/>
                <a:gd name="T47" fmla="*/ 0 h 113"/>
                <a:gd name="T48" fmla="*/ 2147483647 w 72"/>
                <a:gd name="T49" fmla="*/ 0 h 113"/>
                <a:gd name="T50" fmla="*/ 2147483647 w 72"/>
                <a:gd name="T51" fmla="*/ 2147483647 h 113"/>
                <a:gd name="T52" fmla="*/ 2147483647 w 72"/>
                <a:gd name="T53" fmla="*/ 2147483647 h 113"/>
                <a:gd name="T54" fmla="*/ 2147483647 w 72"/>
                <a:gd name="T55" fmla="*/ 2147483647 h 113"/>
                <a:gd name="T56" fmla="*/ 2147483647 w 72"/>
                <a:gd name="T57" fmla="*/ 2147483647 h 113"/>
                <a:gd name="T58" fmla="*/ 2147483647 w 72"/>
                <a:gd name="T59" fmla="*/ 2147483647 h 113"/>
                <a:gd name="T60" fmla="*/ 2147483647 w 72"/>
                <a:gd name="T61" fmla="*/ 2147483647 h 113"/>
                <a:gd name="T62" fmla="*/ 2147483647 w 72"/>
                <a:gd name="T63" fmla="*/ 2147483647 h 113"/>
                <a:gd name="T64" fmla="*/ 2147483647 w 72"/>
                <a:gd name="T65" fmla="*/ 2147483647 h 113"/>
                <a:gd name="T66" fmla="*/ 2147483647 w 72"/>
                <a:gd name="T67" fmla="*/ 2147483647 h 113"/>
                <a:gd name="T68" fmla="*/ 2147483647 w 72"/>
                <a:gd name="T69" fmla="*/ 2147483647 h 113"/>
                <a:gd name="T70" fmla="*/ 2147483647 w 72"/>
                <a:gd name="T71" fmla="*/ 2147483647 h 113"/>
                <a:gd name="T72" fmla="*/ 2147483647 w 72"/>
                <a:gd name="T73" fmla="*/ 2147483647 h 113"/>
                <a:gd name="T74" fmla="*/ 2147483647 w 72"/>
                <a:gd name="T75" fmla="*/ 2147483647 h 113"/>
                <a:gd name="T76" fmla="*/ 2147483647 w 72"/>
                <a:gd name="T77" fmla="*/ 2147483647 h 113"/>
                <a:gd name="T78" fmla="*/ 2147483647 w 72"/>
                <a:gd name="T79" fmla="*/ 2147483647 h 113"/>
                <a:gd name="T80" fmla="*/ 2147483647 w 72"/>
                <a:gd name="T81" fmla="*/ 2147483647 h 113"/>
                <a:gd name="T82" fmla="*/ 2147483647 w 72"/>
                <a:gd name="T83" fmla="*/ 2147483647 h 113"/>
                <a:gd name="T84" fmla="*/ 2147483647 w 72"/>
                <a:gd name="T85" fmla="*/ 2147483647 h 113"/>
                <a:gd name="T86" fmla="*/ 0 w 72"/>
                <a:gd name="T87" fmla="*/ 2147483647 h 113"/>
                <a:gd name="T88" fmla="*/ 2147483647 w 72"/>
                <a:gd name="T89" fmla="*/ 2147483647 h 113"/>
                <a:gd name="T90" fmla="*/ 2147483647 w 72"/>
                <a:gd name="T91" fmla="*/ 2147483647 h 113"/>
                <a:gd name="T92" fmla="*/ 2147483647 w 72"/>
                <a:gd name="T93" fmla="*/ 2147483647 h 113"/>
                <a:gd name="T94" fmla="*/ 2147483647 w 72"/>
                <a:gd name="T95" fmla="*/ 2147483647 h 113"/>
                <a:gd name="T96" fmla="*/ 2147483647 w 72"/>
                <a:gd name="T97" fmla="*/ 2147483647 h 113"/>
                <a:gd name="T98" fmla="*/ 2147483647 w 72"/>
                <a:gd name="T99" fmla="*/ 2147483647 h 113"/>
                <a:gd name="T100" fmla="*/ 2147483647 w 72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"/>
                <a:gd name="T154" fmla="*/ 0 h 113"/>
                <a:gd name="T155" fmla="*/ 72 w 72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69" y="30"/>
                  </a:lnTo>
                  <a:lnTo>
                    <a:pt x="72" y="42"/>
                  </a:lnTo>
                  <a:lnTo>
                    <a:pt x="72" y="76"/>
                  </a:lnTo>
                  <a:lnTo>
                    <a:pt x="69" y="89"/>
                  </a:lnTo>
                  <a:lnTo>
                    <a:pt x="66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6" name="Line 47"/>
            <p:cNvSpPr>
              <a:spLocks noChangeShapeType="1"/>
            </p:cNvSpPr>
            <p:nvPr/>
          </p:nvSpPr>
          <p:spPr bwMode="auto">
            <a:xfrm flipV="1">
              <a:off x="6704372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7" name="Line 48"/>
            <p:cNvSpPr>
              <a:spLocks noChangeShapeType="1"/>
            </p:cNvSpPr>
            <p:nvPr/>
          </p:nvSpPr>
          <p:spPr bwMode="auto">
            <a:xfrm>
              <a:off x="6704372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8" name="Freeform 49"/>
            <p:cNvSpPr>
              <a:spLocks/>
            </p:cNvSpPr>
            <p:nvPr/>
          </p:nvSpPr>
          <p:spPr bwMode="auto">
            <a:xfrm>
              <a:off x="6594881" y="6297421"/>
              <a:ext cx="98677" cy="149099"/>
            </a:xfrm>
            <a:custGeom>
              <a:avLst/>
              <a:gdLst>
                <a:gd name="T0" fmla="*/ 2147483647 w 73"/>
                <a:gd name="T1" fmla="*/ 0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0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2147483647 h 113"/>
                <a:gd name="T48" fmla="*/ 2147483647 w 73"/>
                <a:gd name="T49" fmla="*/ 2147483647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113"/>
                <a:gd name="T107" fmla="*/ 73 w 73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113">
                  <a:moveTo>
                    <a:pt x="29" y="0"/>
                  </a:moveTo>
                  <a:lnTo>
                    <a:pt x="41" y="0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10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7" y="23"/>
                  </a:lnTo>
                  <a:lnTo>
                    <a:pt x="67" y="32"/>
                  </a:lnTo>
                  <a:lnTo>
                    <a:pt x="64" y="41"/>
                  </a:lnTo>
                  <a:lnTo>
                    <a:pt x="61" y="45"/>
                  </a:lnTo>
                  <a:lnTo>
                    <a:pt x="56" y="48"/>
                  </a:lnTo>
                  <a:lnTo>
                    <a:pt x="53" y="50"/>
                  </a:lnTo>
                  <a:lnTo>
                    <a:pt x="59" y="53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70" y="63"/>
                  </a:lnTo>
                  <a:lnTo>
                    <a:pt x="73" y="68"/>
                  </a:lnTo>
                  <a:lnTo>
                    <a:pt x="73" y="79"/>
                  </a:lnTo>
                  <a:lnTo>
                    <a:pt x="71" y="92"/>
                  </a:lnTo>
                  <a:lnTo>
                    <a:pt x="62" y="104"/>
                  </a:lnTo>
                  <a:lnTo>
                    <a:pt x="52" y="112"/>
                  </a:lnTo>
                  <a:lnTo>
                    <a:pt x="37" y="113"/>
                  </a:lnTo>
                  <a:lnTo>
                    <a:pt x="23" y="112"/>
                  </a:lnTo>
                  <a:lnTo>
                    <a:pt x="12" y="106"/>
                  </a:lnTo>
                  <a:lnTo>
                    <a:pt x="8" y="101"/>
                  </a:lnTo>
                  <a:lnTo>
                    <a:pt x="2" y="89"/>
                  </a:lnTo>
                  <a:lnTo>
                    <a:pt x="0" y="83"/>
                  </a:lnTo>
                  <a:lnTo>
                    <a:pt x="15" y="82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23" y="95"/>
                  </a:lnTo>
                  <a:lnTo>
                    <a:pt x="28" y="98"/>
                  </a:lnTo>
                  <a:lnTo>
                    <a:pt x="37" y="101"/>
                  </a:lnTo>
                  <a:lnTo>
                    <a:pt x="41" y="100"/>
                  </a:lnTo>
                  <a:lnTo>
                    <a:pt x="46" y="100"/>
                  </a:lnTo>
                  <a:lnTo>
                    <a:pt x="50" y="97"/>
                  </a:lnTo>
                  <a:lnTo>
                    <a:pt x="53" y="94"/>
                  </a:lnTo>
                  <a:lnTo>
                    <a:pt x="56" y="89"/>
                  </a:lnTo>
                  <a:lnTo>
                    <a:pt x="58" y="83"/>
                  </a:lnTo>
                  <a:lnTo>
                    <a:pt x="59" y="79"/>
                  </a:lnTo>
                  <a:lnTo>
                    <a:pt x="59" y="74"/>
                  </a:lnTo>
                  <a:lnTo>
                    <a:pt x="58" y="69"/>
                  </a:lnTo>
                  <a:lnTo>
                    <a:pt x="56" y="66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4" y="57"/>
                  </a:lnTo>
                  <a:lnTo>
                    <a:pt x="28" y="59"/>
                  </a:lnTo>
                  <a:lnTo>
                    <a:pt x="31" y="45"/>
                  </a:lnTo>
                  <a:lnTo>
                    <a:pt x="37" y="45"/>
                  </a:lnTo>
                  <a:lnTo>
                    <a:pt x="46" y="42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3" y="29"/>
                  </a:lnTo>
                  <a:lnTo>
                    <a:pt x="52" y="23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7" y="30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89" name="Freeform 50"/>
            <p:cNvSpPr>
              <a:spLocks/>
            </p:cNvSpPr>
            <p:nvPr/>
          </p:nvSpPr>
          <p:spPr bwMode="auto">
            <a:xfrm>
              <a:off x="6712482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0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112"/>
                <a:gd name="T140" fmla="*/ 72 w 72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19" y="44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45" y="37"/>
                  </a:lnTo>
                  <a:lnTo>
                    <a:pt x="53" y="38"/>
                  </a:lnTo>
                  <a:lnTo>
                    <a:pt x="57" y="41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2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4" y="97"/>
                  </a:lnTo>
                  <a:lnTo>
                    <a:pt x="36" y="100"/>
                  </a:lnTo>
                  <a:lnTo>
                    <a:pt x="40" y="99"/>
                  </a:lnTo>
                  <a:lnTo>
                    <a:pt x="45" y="99"/>
                  </a:lnTo>
                  <a:lnTo>
                    <a:pt x="54" y="90"/>
                  </a:lnTo>
                  <a:lnTo>
                    <a:pt x="57" y="85"/>
                  </a:lnTo>
                  <a:lnTo>
                    <a:pt x="57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0" y="50"/>
                  </a:lnTo>
                  <a:lnTo>
                    <a:pt x="36" y="49"/>
                  </a:lnTo>
                  <a:lnTo>
                    <a:pt x="31" y="50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0" name="Line 51"/>
            <p:cNvSpPr>
              <a:spLocks noChangeShapeType="1"/>
            </p:cNvSpPr>
            <p:nvPr/>
          </p:nvSpPr>
          <p:spPr bwMode="auto">
            <a:xfrm flipV="1">
              <a:off x="7438365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1" name="Line 52"/>
            <p:cNvSpPr>
              <a:spLocks noChangeShapeType="1"/>
            </p:cNvSpPr>
            <p:nvPr/>
          </p:nvSpPr>
          <p:spPr bwMode="auto">
            <a:xfrm>
              <a:off x="7438365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2" name="Freeform 53"/>
            <p:cNvSpPr>
              <a:spLocks noEditPoints="1"/>
            </p:cNvSpPr>
            <p:nvPr/>
          </p:nvSpPr>
          <p:spPr bwMode="auto">
            <a:xfrm>
              <a:off x="7323467" y="6298741"/>
              <a:ext cx="104083" cy="146459"/>
            </a:xfrm>
            <a:custGeom>
              <a:avLst/>
              <a:gdLst>
                <a:gd name="T0" fmla="*/ 2147483647 w 77"/>
                <a:gd name="T1" fmla="*/ 2147483647 h 111"/>
                <a:gd name="T2" fmla="*/ 2147483647 w 77"/>
                <a:gd name="T3" fmla="*/ 2147483647 h 111"/>
                <a:gd name="T4" fmla="*/ 2147483647 w 77"/>
                <a:gd name="T5" fmla="*/ 2147483647 h 111"/>
                <a:gd name="T6" fmla="*/ 2147483647 w 77"/>
                <a:gd name="T7" fmla="*/ 2147483647 h 111"/>
                <a:gd name="T8" fmla="*/ 2147483647 w 77"/>
                <a:gd name="T9" fmla="*/ 0 h 111"/>
                <a:gd name="T10" fmla="*/ 2147483647 w 77"/>
                <a:gd name="T11" fmla="*/ 0 h 111"/>
                <a:gd name="T12" fmla="*/ 2147483647 w 77"/>
                <a:gd name="T13" fmla="*/ 2147483647 h 111"/>
                <a:gd name="T14" fmla="*/ 2147483647 w 77"/>
                <a:gd name="T15" fmla="*/ 2147483647 h 111"/>
                <a:gd name="T16" fmla="*/ 2147483647 w 77"/>
                <a:gd name="T17" fmla="*/ 2147483647 h 111"/>
                <a:gd name="T18" fmla="*/ 2147483647 w 77"/>
                <a:gd name="T19" fmla="*/ 2147483647 h 111"/>
                <a:gd name="T20" fmla="*/ 2147483647 w 77"/>
                <a:gd name="T21" fmla="*/ 2147483647 h 111"/>
                <a:gd name="T22" fmla="*/ 2147483647 w 77"/>
                <a:gd name="T23" fmla="*/ 2147483647 h 111"/>
                <a:gd name="T24" fmla="*/ 2147483647 w 77"/>
                <a:gd name="T25" fmla="*/ 2147483647 h 111"/>
                <a:gd name="T26" fmla="*/ 0 w 77"/>
                <a:gd name="T27" fmla="*/ 2147483647 h 111"/>
                <a:gd name="T28" fmla="*/ 0 w 77"/>
                <a:gd name="T29" fmla="*/ 2147483647 h 111"/>
                <a:gd name="T30" fmla="*/ 2147483647 w 77"/>
                <a:gd name="T31" fmla="*/ 0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111"/>
                <a:gd name="T50" fmla="*/ 77 w 77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111">
                  <a:moveTo>
                    <a:pt x="50" y="28"/>
                  </a:moveTo>
                  <a:lnTo>
                    <a:pt x="18" y="70"/>
                  </a:lnTo>
                  <a:lnTo>
                    <a:pt x="50" y="70"/>
                  </a:lnTo>
                  <a:lnTo>
                    <a:pt x="50" y="28"/>
                  </a:lnTo>
                  <a:close/>
                  <a:moveTo>
                    <a:pt x="53" y="0"/>
                  </a:moveTo>
                  <a:lnTo>
                    <a:pt x="65" y="0"/>
                  </a:lnTo>
                  <a:lnTo>
                    <a:pt x="65" y="70"/>
                  </a:lnTo>
                  <a:lnTo>
                    <a:pt x="77" y="70"/>
                  </a:lnTo>
                  <a:lnTo>
                    <a:pt x="77" y="85"/>
                  </a:lnTo>
                  <a:lnTo>
                    <a:pt x="65" y="85"/>
                  </a:lnTo>
                  <a:lnTo>
                    <a:pt x="65" y="111"/>
                  </a:lnTo>
                  <a:lnTo>
                    <a:pt x="50" y="111"/>
                  </a:lnTo>
                  <a:lnTo>
                    <a:pt x="50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3" name="Freeform 54"/>
            <p:cNvSpPr>
              <a:spLocks noEditPoints="1"/>
            </p:cNvSpPr>
            <p:nvPr/>
          </p:nvSpPr>
          <p:spPr bwMode="auto">
            <a:xfrm>
              <a:off x="7446475" y="6297421"/>
              <a:ext cx="97325" cy="149099"/>
            </a:xfrm>
            <a:custGeom>
              <a:avLst/>
              <a:gdLst>
                <a:gd name="T0" fmla="*/ 2147483647 w 72"/>
                <a:gd name="T1" fmla="*/ 2147483647 h 113"/>
                <a:gd name="T2" fmla="*/ 2147483647 w 72"/>
                <a:gd name="T3" fmla="*/ 2147483647 h 113"/>
                <a:gd name="T4" fmla="*/ 2147483647 w 72"/>
                <a:gd name="T5" fmla="*/ 2147483647 h 113"/>
                <a:gd name="T6" fmla="*/ 2147483647 w 72"/>
                <a:gd name="T7" fmla="*/ 2147483647 h 113"/>
                <a:gd name="T8" fmla="*/ 2147483647 w 72"/>
                <a:gd name="T9" fmla="*/ 2147483647 h 113"/>
                <a:gd name="T10" fmla="*/ 2147483647 w 72"/>
                <a:gd name="T11" fmla="*/ 2147483647 h 113"/>
                <a:gd name="T12" fmla="*/ 2147483647 w 72"/>
                <a:gd name="T13" fmla="*/ 2147483647 h 113"/>
                <a:gd name="T14" fmla="*/ 2147483647 w 72"/>
                <a:gd name="T15" fmla="*/ 2147483647 h 113"/>
                <a:gd name="T16" fmla="*/ 2147483647 w 72"/>
                <a:gd name="T17" fmla="*/ 2147483647 h 113"/>
                <a:gd name="T18" fmla="*/ 2147483647 w 72"/>
                <a:gd name="T19" fmla="*/ 2147483647 h 113"/>
                <a:gd name="T20" fmla="*/ 2147483647 w 72"/>
                <a:gd name="T21" fmla="*/ 2147483647 h 113"/>
                <a:gd name="T22" fmla="*/ 2147483647 w 72"/>
                <a:gd name="T23" fmla="*/ 2147483647 h 113"/>
                <a:gd name="T24" fmla="*/ 2147483647 w 72"/>
                <a:gd name="T25" fmla="*/ 2147483647 h 113"/>
                <a:gd name="T26" fmla="*/ 2147483647 w 72"/>
                <a:gd name="T27" fmla="*/ 2147483647 h 113"/>
                <a:gd name="T28" fmla="*/ 2147483647 w 72"/>
                <a:gd name="T29" fmla="*/ 2147483647 h 113"/>
                <a:gd name="T30" fmla="*/ 2147483647 w 72"/>
                <a:gd name="T31" fmla="*/ 2147483647 h 113"/>
                <a:gd name="T32" fmla="*/ 2147483647 w 72"/>
                <a:gd name="T33" fmla="*/ 2147483647 h 113"/>
                <a:gd name="T34" fmla="*/ 2147483647 w 72"/>
                <a:gd name="T35" fmla="*/ 2147483647 h 113"/>
                <a:gd name="T36" fmla="*/ 2147483647 w 72"/>
                <a:gd name="T37" fmla="*/ 2147483647 h 113"/>
                <a:gd name="T38" fmla="*/ 2147483647 w 72"/>
                <a:gd name="T39" fmla="*/ 2147483647 h 113"/>
                <a:gd name="T40" fmla="*/ 2147483647 w 72"/>
                <a:gd name="T41" fmla="*/ 2147483647 h 113"/>
                <a:gd name="T42" fmla="*/ 2147483647 w 72"/>
                <a:gd name="T43" fmla="*/ 2147483647 h 113"/>
                <a:gd name="T44" fmla="*/ 2147483647 w 72"/>
                <a:gd name="T45" fmla="*/ 2147483647 h 113"/>
                <a:gd name="T46" fmla="*/ 2147483647 w 72"/>
                <a:gd name="T47" fmla="*/ 0 h 113"/>
                <a:gd name="T48" fmla="*/ 2147483647 w 72"/>
                <a:gd name="T49" fmla="*/ 0 h 113"/>
                <a:gd name="T50" fmla="*/ 2147483647 w 72"/>
                <a:gd name="T51" fmla="*/ 2147483647 h 113"/>
                <a:gd name="T52" fmla="*/ 2147483647 w 72"/>
                <a:gd name="T53" fmla="*/ 2147483647 h 113"/>
                <a:gd name="T54" fmla="*/ 2147483647 w 72"/>
                <a:gd name="T55" fmla="*/ 2147483647 h 113"/>
                <a:gd name="T56" fmla="*/ 2147483647 w 72"/>
                <a:gd name="T57" fmla="*/ 2147483647 h 113"/>
                <a:gd name="T58" fmla="*/ 2147483647 w 72"/>
                <a:gd name="T59" fmla="*/ 2147483647 h 113"/>
                <a:gd name="T60" fmla="*/ 2147483647 w 72"/>
                <a:gd name="T61" fmla="*/ 2147483647 h 113"/>
                <a:gd name="T62" fmla="*/ 2147483647 w 72"/>
                <a:gd name="T63" fmla="*/ 2147483647 h 113"/>
                <a:gd name="T64" fmla="*/ 2147483647 w 72"/>
                <a:gd name="T65" fmla="*/ 2147483647 h 113"/>
                <a:gd name="T66" fmla="*/ 2147483647 w 72"/>
                <a:gd name="T67" fmla="*/ 2147483647 h 113"/>
                <a:gd name="T68" fmla="*/ 2147483647 w 72"/>
                <a:gd name="T69" fmla="*/ 2147483647 h 113"/>
                <a:gd name="T70" fmla="*/ 2147483647 w 72"/>
                <a:gd name="T71" fmla="*/ 2147483647 h 113"/>
                <a:gd name="T72" fmla="*/ 2147483647 w 72"/>
                <a:gd name="T73" fmla="*/ 2147483647 h 113"/>
                <a:gd name="T74" fmla="*/ 2147483647 w 72"/>
                <a:gd name="T75" fmla="*/ 2147483647 h 113"/>
                <a:gd name="T76" fmla="*/ 2147483647 w 72"/>
                <a:gd name="T77" fmla="*/ 2147483647 h 113"/>
                <a:gd name="T78" fmla="*/ 2147483647 w 72"/>
                <a:gd name="T79" fmla="*/ 2147483647 h 113"/>
                <a:gd name="T80" fmla="*/ 2147483647 w 72"/>
                <a:gd name="T81" fmla="*/ 2147483647 h 113"/>
                <a:gd name="T82" fmla="*/ 2147483647 w 72"/>
                <a:gd name="T83" fmla="*/ 2147483647 h 113"/>
                <a:gd name="T84" fmla="*/ 2147483647 w 72"/>
                <a:gd name="T85" fmla="*/ 2147483647 h 113"/>
                <a:gd name="T86" fmla="*/ 0 w 72"/>
                <a:gd name="T87" fmla="*/ 2147483647 h 113"/>
                <a:gd name="T88" fmla="*/ 2147483647 w 72"/>
                <a:gd name="T89" fmla="*/ 2147483647 h 113"/>
                <a:gd name="T90" fmla="*/ 2147483647 w 72"/>
                <a:gd name="T91" fmla="*/ 2147483647 h 113"/>
                <a:gd name="T92" fmla="*/ 2147483647 w 72"/>
                <a:gd name="T93" fmla="*/ 2147483647 h 113"/>
                <a:gd name="T94" fmla="*/ 2147483647 w 72"/>
                <a:gd name="T95" fmla="*/ 2147483647 h 113"/>
                <a:gd name="T96" fmla="*/ 2147483647 w 72"/>
                <a:gd name="T97" fmla="*/ 2147483647 h 113"/>
                <a:gd name="T98" fmla="*/ 2147483647 w 72"/>
                <a:gd name="T99" fmla="*/ 2147483647 h 113"/>
                <a:gd name="T100" fmla="*/ 2147483647 w 72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"/>
                <a:gd name="T154" fmla="*/ 0 h 113"/>
                <a:gd name="T155" fmla="*/ 72 w 72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6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6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69" y="30"/>
                  </a:lnTo>
                  <a:lnTo>
                    <a:pt x="72" y="42"/>
                  </a:lnTo>
                  <a:lnTo>
                    <a:pt x="72" y="76"/>
                  </a:lnTo>
                  <a:lnTo>
                    <a:pt x="69" y="89"/>
                  </a:lnTo>
                  <a:lnTo>
                    <a:pt x="66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4" name="Line 55"/>
            <p:cNvSpPr>
              <a:spLocks noChangeShapeType="1"/>
            </p:cNvSpPr>
            <p:nvPr/>
          </p:nvSpPr>
          <p:spPr bwMode="auto">
            <a:xfrm>
              <a:off x="1571827" y="6197143"/>
              <a:ext cx="56773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5" name="Line 56"/>
            <p:cNvSpPr>
              <a:spLocks noChangeShapeType="1"/>
            </p:cNvSpPr>
            <p:nvPr/>
          </p:nvSpPr>
          <p:spPr bwMode="auto">
            <a:xfrm flipH="1">
              <a:off x="7378888" y="6197143"/>
              <a:ext cx="59476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6" name="Freeform 57"/>
            <p:cNvSpPr>
              <a:spLocks noEditPoints="1"/>
            </p:cNvSpPr>
            <p:nvPr/>
          </p:nvSpPr>
          <p:spPr bwMode="auto">
            <a:xfrm>
              <a:off x="1401508" y="6123253"/>
              <a:ext cx="98677" cy="150418"/>
            </a:xfrm>
            <a:custGeom>
              <a:avLst/>
              <a:gdLst>
                <a:gd name="T0" fmla="*/ 2147483647 w 73"/>
                <a:gd name="T1" fmla="*/ 2147483647 h 114"/>
                <a:gd name="T2" fmla="*/ 2147483647 w 73"/>
                <a:gd name="T3" fmla="*/ 2147483647 h 114"/>
                <a:gd name="T4" fmla="*/ 2147483647 w 73"/>
                <a:gd name="T5" fmla="*/ 2147483647 h 114"/>
                <a:gd name="T6" fmla="*/ 2147483647 w 73"/>
                <a:gd name="T7" fmla="*/ 2147483647 h 114"/>
                <a:gd name="T8" fmla="*/ 2147483647 w 73"/>
                <a:gd name="T9" fmla="*/ 2147483647 h 114"/>
                <a:gd name="T10" fmla="*/ 2147483647 w 73"/>
                <a:gd name="T11" fmla="*/ 2147483647 h 114"/>
                <a:gd name="T12" fmla="*/ 2147483647 w 73"/>
                <a:gd name="T13" fmla="*/ 2147483647 h 114"/>
                <a:gd name="T14" fmla="*/ 2147483647 w 73"/>
                <a:gd name="T15" fmla="*/ 2147483647 h 114"/>
                <a:gd name="T16" fmla="*/ 2147483647 w 73"/>
                <a:gd name="T17" fmla="*/ 2147483647 h 114"/>
                <a:gd name="T18" fmla="*/ 2147483647 w 73"/>
                <a:gd name="T19" fmla="*/ 2147483647 h 114"/>
                <a:gd name="T20" fmla="*/ 2147483647 w 73"/>
                <a:gd name="T21" fmla="*/ 2147483647 h 114"/>
                <a:gd name="T22" fmla="*/ 2147483647 w 73"/>
                <a:gd name="T23" fmla="*/ 2147483647 h 114"/>
                <a:gd name="T24" fmla="*/ 2147483647 w 73"/>
                <a:gd name="T25" fmla="*/ 2147483647 h 114"/>
                <a:gd name="T26" fmla="*/ 2147483647 w 73"/>
                <a:gd name="T27" fmla="*/ 2147483647 h 114"/>
                <a:gd name="T28" fmla="*/ 2147483647 w 73"/>
                <a:gd name="T29" fmla="*/ 2147483647 h 114"/>
                <a:gd name="T30" fmla="*/ 2147483647 w 73"/>
                <a:gd name="T31" fmla="*/ 2147483647 h 114"/>
                <a:gd name="T32" fmla="*/ 2147483647 w 73"/>
                <a:gd name="T33" fmla="*/ 2147483647 h 114"/>
                <a:gd name="T34" fmla="*/ 2147483647 w 73"/>
                <a:gd name="T35" fmla="*/ 2147483647 h 114"/>
                <a:gd name="T36" fmla="*/ 2147483647 w 73"/>
                <a:gd name="T37" fmla="*/ 2147483647 h 114"/>
                <a:gd name="T38" fmla="*/ 2147483647 w 73"/>
                <a:gd name="T39" fmla="*/ 2147483647 h 114"/>
                <a:gd name="T40" fmla="*/ 2147483647 w 73"/>
                <a:gd name="T41" fmla="*/ 2147483647 h 114"/>
                <a:gd name="T42" fmla="*/ 2147483647 w 73"/>
                <a:gd name="T43" fmla="*/ 2147483647 h 114"/>
                <a:gd name="T44" fmla="*/ 2147483647 w 73"/>
                <a:gd name="T45" fmla="*/ 2147483647 h 114"/>
                <a:gd name="T46" fmla="*/ 2147483647 w 73"/>
                <a:gd name="T47" fmla="*/ 2147483647 h 114"/>
                <a:gd name="T48" fmla="*/ 2147483647 w 73"/>
                <a:gd name="T49" fmla="*/ 0 h 114"/>
                <a:gd name="T50" fmla="*/ 2147483647 w 73"/>
                <a:gd name="T51" fmla="*/ 0 h 114"/>
                <a:gd name="T52" fmla="*/ 2147483647 w 73"/>
                <a:gd name="T53" fmla="*/ 2147483647 h 114"/>
                <a:gd name="T54" fmla="*/ 2147483647 w 73"/>
                <a:gd name="T55" fmla="*/ 2147483647 h 114"/>
                <a:gd name="T56" fmla="*/ 2147483647 w 73"/>
                <a:gd name="T57" fmla="*/ 2147483647 h 114"/>
                <a:gd name="T58" fmla="*/ 2147483647 w 73"/>
                <a:gd name="T59" fmla="*/ 2147483647 h 114"/>
                <a:gd name="T60" fmla="*/ 2147483647 w 73"/>
                <a:gd name="T61" fmla="*/ 2147483647 h 114"/>
                <a:gd name="T62" fmla="*/ 2147483647 w 73"/>
                <a:gd name="T63" fmla="*/ 2147483647 h 114"/>
                <a:gd name="T64" fmla="*/ 2147483647 w 73"/>
                <a:gd name="T65" fmla="*/ 2147483647 h 114"/>
                <a:gd name="T66" fmla="*/ 2147483647 w 73"/>
                <a:gd name="T67" fmla="*/ 2147483647 h 114"/>
                <a:gd name="T68" fmla="*/ 2147483647 w 73"/>
                <a:gd name="T69" fmla="*/ 2147483647 h 114"/>
                <a:gd name="T70" fmla="*/ 2147483647 w 73"/>
                <a:gd name="T71" fmla="*/ 2147483647 h 114"/>
                <a:gd name="T72" fmla="*/ 2147483647 w 73"/>
                <a:gd name="T73" fmla="*/ 2147483647 h 114"/>
                <a:gd name="T74" fmla="*/ 2147483647 w 73"/>
                <a:gd name="T75" fmla="*/ 2147483647 h 114"/>
                <a:gd name="T76" fmla="*/ 2147483647 w 73"/>
                <a:gd name="T77" fmla="*/ 2147483647 h 114"/>
                <a:gd name="T78" fmla="*/ 2147483647 w 73"/>
                <a:gd name="T79" fmla="*/ 2147483647 h 114"/>
                <a:gd name="T80" fmla="*/ 2147483647 w 73"/>
                <a:gd name="T81" fmla="*/ 2147483647 h 114"/>
                <a:gd name="T82" fmla="*/ 2147483647 w 73"/>
                <a:gd name="T83" fmla="*/ 2147483647 h 114"/>
                <a:gd name="T84" fmla="*/ 2147483647 w 73"/>
                <a:gd name="T85" fmla="*/ 2147483647 h 114"/>
                <a:gd name="T86" fmla="*/ 2147483647 w 73"/>
                <a:gd name="T87" fmla="*/ 2147483647 h 114"/>
                <a:gd name="T88" fmla="*/ 0 w 73"/>
                <a:gd name="T89" fmla="*/ 2147483647 h 114"/>
                <a:gd name="T90" fmla="*/ 2147483647 w 73"/>
                <a:gd name="T91" fmla="*/ 2147483647 h 114"/>
                <a:gd name="T92" fmla="*/ 2147483647 w 73"/>
                <a:gd name="T93" fmla="*/ 2147483647 h 114"/>
                <a:gd name="T94" fmla="*/ 2147483647 w 73"/>
                <a:gd name="T95" fmla="*/ 2147483647 h 114"/>
                <a:gd name="T96" fmla="*/ 2147483647 w 73"/>
                <a:gd name="T97" fmla="*/ 2147483647 h 114"/>
                <a:gd name="T98" fmla="*/ 2147483647 w 73"/>
                <a:gd name="T99" fmla="*/ 2147483647 h 114"/>
                <a:gd name="T100" fmla="*/ 2147483647 w 73"/>
                <a:gd name="T101" fmla="*/ 2147483647 h 114"/>
                <a:gd name="T102" fmla="*/ 2147483647 w 73"/>
                <a:gd name="T103" fmla="*/ 0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114"/>
                <a:gd name="T158" fmla="*/ 73 w 73"/>
                <a:gd name="T159" fmla="*/ 114 h 1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114">
                  <a:moveTo>
                    <a:pt x="32" y="14"/>
                  </a:moveTo>
                  <a:lnTo>
                    <a:pt x="28" y="15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15" y="41"/>
                  </a:lnTo>
                  <a:lnTo>
                    <a:pt x="15" y="73"/>
                  </a:lnTo>
                  <a:lnTo>
                    <a:pt x="19" y="85"/>
                  </a:lnTo>
                  <a:lnTo>
                    <a:pt x="22" y="92"/>
                  </a:lnTo>
                  <a:lnTo>
                    <a:pt x="26" y="95"/>
                  </a:lnTo>
                  <a:lnTo>
                    <a:pt x="29" y="99"/>
                  </a:lnTo>
                  <a:lnTo>
                    <a:pt x="38" y="102"/>
                  </a:lnTo>
                  <a:lnTo>
                    <a:pt x="43" y="100"/>
                  </a:lnTo>
                  <a:lnTo>
                    <a:pt x="46" y="99"/>
                  </a:lnTo>
                  <a:lnTo>
                    <a:pt x="50" y="95"/>
                  </a:lnTo>
                  <a:lnTo>
                    <a:pt x="53" y="92"/>
                  </a:lnTo>
                  <a:lnTo>
                    <a:pt x="56" y="85"/>
                  </a:lnTo>
                  <a:lnTo>
                    <a:pt x="58" y="73"/>
                  </a:lnTo>
                  <a:lnTo>
                    <a:pt x="59" y="58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3" y="21"/>
                  </a:lnTo>
                  <a:lnTo>
                    <a:pt x="49" y="17"/>
                  </a:lnTo>
                  <a:lnTo>
                    <a:pt x="43" y="14"/>
                  </a:lnTo>
                  <a:lnTo>
                    <a:pt x="32" y="14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2"/>
                  </a:lnTo>
                  <a:lnTo>
                    <a:pt x="53" y="3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8" y="114"/>
                  </a:lnTo>
                  <a:lnTo>
                    <a:pt x="23" y="111"/>
                  </a:lnTo>
                  <a:lnTo>
                    <a:pt x="12" y="103"/>
                  </a:lnTo>
                  <a:lnTo>
                    <a:pt x="6" y="91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7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7" name="Line 58"/>
            <p:cNvSpPr>
              <a:spLocks noChangeShapeType="1"/>
            </p:cNvSpPr>
            <p:nvPr/>
          </p:nvSpPr>
          <p:spPr bwMode="auto">
            <a:xfrm>
              <a:off x="1571827" y="5719501"/>
              <a:ext cx="56773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8" name="Line 59"/>
            <p:cNvSpPr>
              <a:spLocks noChangeShapeType="1"/>
            </p:cNvSpPr>
            <p:nvPr/>
          </p:nvSpPr>
          <p:spPr bwMode="auto">
            <a:xfrm flipH="1">
              <a:off x="7378888" y="5719501"/>
              <a:ext cx="59476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99" name="Freeform 60"/>
            <p:cNvSpPr>
              <a:spLocks/>
            </p:cNvSpPr>
            <p:nvPr/>
          </p:nvSpPr>
          <p:spPr bwMode="auto">
            <a:xfrm>
              <a:off x="1401508" y="5648250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2147483647 w 73"/>
                <a:gd name="T39" fmla="*/ 2147483647 h 112"/>
                <a:gd name="T40" fmla="*/ 0 w 73"/>
                <a:gd name="T41" fmla="*/ 2147483647 h 112"/>
                <a:gd name="T42" fmla="*/ 2147483647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2147483647 h 112"/>
                <a:gd name="T92" fmla="*/ 2147483647 w 73"/>
                <a:gd name="T93" fmla="*/ 2147483647 h 112"/>
                <a:gd name="T94" fmla="*/ 2147483647 w 73"/>
                <a:gd name="T95" fmla="*/ 2147483647 h 112"/>
                <a:gd name="T96" fmla="*/ 2147483647 w 73"/>
                <a:gd name="T97" fmla="*/ 0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"/>
                <a:gd name="T148" fmla="*/ 0 h 112"/>
                <a:gd name="T149" fmla="*/ 73 w 73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" h="112">
                  <a:moveTo>
                    <a:pt x="14" y="0"/>
                  </a:moveTo>
                  <a:lnTo>
                    <a:pt x="67" y="0"/>
                  </a:lnTo>
                  <a:lnTo>
                    <a:pt x="67" y="15"/>
                  </a:lnTo>
                  <a:lnTo>
                    <a:pt x="25" y="15"/>
                  </a:lnTo>
                  <a:lnTo>
                    <a:pt x="20" y="44"/>
                  </a:lnTo>
                  <a:lnTo>
                    <a:pt x="26" y="39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53" y="38"/>
                  </a:lnTo>
                  <a:lnTo>
                    <a:pt x="64" y="45"/>
                  </a:lnTo>
                  <a:lnTo>
                    <a:pt x="71" y="57"/>
                  </a:lnTo>
                  <a:lnTo>
                    <a:pt x="73" y="71"/>
                  </a:lnTo>
                  <a:lnTo>
                    <a:pt x="71" y="86"/>
                  </a:lnTo>
                  <a:lnTo>
                    <a:pt x="65" y="100"/>
                  </a:lnTo>
                  <a:lnTo>
                    <a:pt x="52" y="109"/>
                  </a:lnTo>
                  <a:lnTo>
                    <a:pt x="37" y="112"/>
                  </a:lnTo>
                  <a:lnTo>
                    <a:pt x="23" y="110"/>
                  </a:lnTo>
                  <a:lnTo>
                    <a:pt x="12" y="104"/>
                  </a:lnTo>
                  <a:lnTo>
                    <a:pt x="8" y="100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15" y="80"/>
                  </a:lnTo>
                  <a:lnTo>
                    <a:pt x="17" y="86"/>
                  </a:lnTo>
                  <a:lnTo>
                    <a:pt x="19" y="91"/>
                  </a:lnTo>
                  <a:lnTo>
                    <a:pt x="22" y="94"/>
                  </a:lnTo>
                  <a:lnTo>
                    <a:pt x="26" y="97"/>
                  </a:lnTo>
                  <a:lnTo>
                    <a:pt x="31" y="98"/>
                  </a:lnTo>
                  <a:lnTo>
                    <a:pt x="37" y="100"/>
                  </a:lnTo>
                  <a:lnTo>
                    <a:pt x="41" y="98"/>
                  </a:lnTo>
                  <a:lnTo>
                    <a:pt x="46" y="98"/>
                  </a:lnTo>
                  <a:lnTo>
                    <a:pt x="50" y="95"/>
                  </a:lnTo>
                  <a:lnTo>
                    <a:pt x="53" y="92"/>
                  </a:lnTo>
                  <a:lnTo>
                    <a:pt x="56" y="88"/>
                  </a:lnTo>
                  <a:lnTo>
                    <a:pt x="59" y="72"/>
                  </a:lnTo>
                  <a:lnTo>
                    <a:pt x="59" y="66"/>
                  </a:lnTo>
                  <a:lnTo>
                    <a:pt x="56" y="60"/>
                  </a:lnTo>
                  <a:lnTo>
                    <a:pt x="55" y="56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1" y="50"/>
                  </a:lnTo>
                  <a:lnTo>
                    <a:pt x="37" y="48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5" y="51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7" y="59"/>
                  </a:lnTo>
                  <a:lnTo>
                    <a:pt x="2" y="5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0" name="Line 61"/>
            <p:cNvSpPr>
              <a:spLocks noChangeShapeType="1"/>
            </p:cNvSpPr>
            <p:nvPr/>
          </p:nvSpPr>
          <p:spPr bwMode="auto">
            <a:xfrm>
              <a:off x="1571827" y="5240539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1" name="Line 62"/>
            <p:cNvSpPr>
              <a:spLocks noChangeShapeType="1"/>
            </p:cNvSpPr>
            <p:nvPr/>
          </p:nvSpPr>
          <p:spPr bwMode="auto">
            <a:xfrm flipH="1">
              <a:off x="7378888" y="5240539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2" name="Freeform 63"/>
            <p:cNvSpPr>
              <a:spLocks/>
            </p:cNvSpPr>
            <p:nvPr/>
          </p:nvSpPr>
          <p:spPr bwMode="auto">
            <a:xfrm>
              <a:off x="1300128" y="5167969"/>
              <a:ext cx="52717" cy="147779"/>
            </a:xfrm>
            <a:custGeom>
              <a:avLst/>
              <a:gdLst>
                <a:gd name="T0" fmla="*/ 2147483647 w 39"/>
                <a:gd name="T1" fmla="*/ 0 h 112"/>
                <a:gd name="T2" fmla="*/ 2147483647 w 39"/>
                <a:gd name="T3" fmla="*/ 0 h 112"/>
                <a:gd name="T4" fmla="*/ 2147483647 w 39"/>
                <a:gd name="T5" fmla="*/ 2147483647 h 112"/>
                <a:gd name="T6" fmla="*/ 2147483647 w 39"/>
                <a:gd name="T7" fmla="*/ 2147483647 h 112"/>
                <a:gd name="T8" fmla="*/ 2147483647 w 39"/>
                <a:gd name="T9" fmla="*/ 2147483647 h 112"/>
                <a:gd name="T10" fmla="*/ 2147483647 w 39"/>
                <a:gd name="T11" fmla="*/ 2147483647 h 112"/>
                <a:gd name="T12" fmla="*/ 2147483647 w 39"/>
                <a:gd name="T13" fmla="*/ 2147483647 h 112"/>
                <a:gd name="T14" fmla="*/ 2147483647 w 39"/>
                <a:gd name="T15" fmla="*/ 2147483647 h 112"/>
                <a:gd name="T16" fmla="*/ 0 w 39"/>
                <a:gd name="T17" fmla="*/ 2147483647 h 112"/>
                <a:gd name="T18" fmla="*/ 0 w 39"/>
                <a:gd name="T19" fmla="*/ 2147483647 h 112"/>
                <a:gd name="T20" fmla="*/ 2147483647 w 39"/>
                <a:gd name="T21" fmla="*/ 2147483647 h 112"/>
                <a:gd name="T22" fmla="*/ 2147483647 w 39"/>
                <a:gd name="T23" fmla="*/ 2147483647 h 112"/>
                <a:gd name="T24" fmla="*/ 2147483647 w 39"/>
                <a:gd name="T25" fmla="*/ 2147483647 h 112"/>
                <a:gd name="T26" fmla="*/ 2147483647 w 39"/>
                <a:gd name="T27" fmla="*/ 2147483647 h 112"/>
                <a:gd name="T28" fmla="*/ 2147483647 w 39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12"/>
                <a:gd name="T47" fmla="*/ 39 w 39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12">
                  <a:moveTo>
                    <a:pt x="30" y="0"/>
                  </a:moveTo>
                  <a:lnTo>
                    <a:pt x="39" y="0"/>
                  </a:lnTo>
                  <a:lnTo>
                    <a:pt x="39" y="112"/>
                  </a:lnTo>
                  <a:lnTo>
                    <a:pt x="25" y="112"/>
                  </a:lnTo>
                  <a:lnTo>
                    <a:pt x="25" y="25"/>
                  </a:lnTo>
                  <a:lnTo>
                    <a:pt x="22" y="28"/>
                  </a:lnTo>
                  <a:lnTo>
                    <a:pt x="18" y="31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7" y="25"/>
                  </a:lnTo>
                  <a:lnTo>
                    <a:pt x="19" y="16"/>
                  </a:lnTo>
                  <a:lnTo>
                    <a:pt x="24" y="11"/>
                  </a:lnTo>
                  <a:lnTo>
                    <a:pt x="27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3" name="Freeform 64"/>
            <p:cNvSpPr>
              <a:spLocks noEditPoints="1"/>
            </p:cNvSpPr>
            <p:nvPr/>
          </p:nvSpPr>
          <p:spPr bwMode="auto">
            <a:xfrm>
              <a:off x="1401508" y="5167969"/>
              <a:ext cx="98677" cy="150418"/>
            </a:xfrm>
            <a:custGeom>
              <a:avLst/>
              <a:gdLst>
                <a:gd name="T0" fmla="*/ 2147483647 w 73"/>
                <a:gd name="T1" fmla="*/ 2147483647 h 114"/>
                <a:gd name="T2" fmla="*/ 2147483647 w 73"/>
                <a:gd name="T3" fmla="*/ 2147483647 h 114"/>
                <a:gd name="T4" fmla="*/ 2147483647 w 73"/>
                <a:gd name="T5" fmla="*/ 2147483647 h 114"/>
                <a:gd name="T6" fmla="*/ 2147483647 w 73"/>
                <a:gd name="T7" fmla="*/ 2147483647 h 114"/>
                <a:gd name="T8" fmla="*/ 2147483647 w 73"/>
                <a:gd name="T9" fmla="*/ 2147483647 h 114"/>
                <a:gd name="T10" fmla="*/ 2147483647 w 73"/>
                <a:gd name="T11" fmla="*/ 2147483647 h 114"/>
                <a:gd name="T12" fmla="*/ 2147483647 w 73"/>
                <a:gd name="T13" fmla="*/ 2147483647 h 114"/>
                <a:gd name="T14" fmla="*/ 2147483647 w 73"/>
                <a:gd name="T15" fmla="*/ 2147483647 h 114"/>
                <a:gd name="T16" fmla="*/ 2147483647 w 73"/>
                <a:gd name="T17" fmla="*/ 2147483647 h 114"/>
                <a:gd name="T18" fmla="*/ 2147483647 w 73"/>
                <a:gd name="T19" fmla="*/ 2147483647 h 114"/>
                <a:gd name="T20" fmla="*/ 2147483647 w 73"/>
                <a:gd name="T21" fmla="*/ 2147483647 h 114"/>
                <a:gd name="T22" fmla="*/ 2147483647 w 73"/>
                <a:gd name="T23" fmla="*/ 2147483647 h 114"/>
                <a:gd name="T24" fmla="*/ 2147483647 w 73"/>
                <a:gd name="T25" fmla="*/ 2147483647 h 114"/>
                <a:gd name="T26" fmla="*/ 2147483647 w 73"/>
                <a:gd name="T27" fmla="*/ 2147483647 h 114"/>
                <a:gd name="T28" fmla="*/ 2147483647 w 73"/>
                <a:gd name="T29" fmla="*/ 2147483647 h 114"/>
                <a:gd name="T30" fmla="*/ 2147483647 w 73"/>
                <a:gd name="T31" fmla="*/ 2147483647 h 114"/>
                <a:gd name="T32" fmla="*/ 2147483647 w 73"/>
                <a:gd name="T33" fmla="*/ 2147483647 h 114"/>
                <a:gd name="T34" fmla="*/ 2147483647 w 73"/>
                <a:gd name="T35" fmla="*/ 2147483647 h 114"/>
                <a:gd name="T36" fmla="*/ 2147483647 w 73"/>
                <a:gd name="T37" fmla="*/ 2147483647 h 114"/>
                <a:gd name="T38" fmla="*/ 2147483647 w 73"/>
                <a:gd name="T39" fmla="*/ 2147483647 h 114"/>
                <a:gd name="T40" fmla="*/ 2147483647 w 73"/>
                <a:gd name="T41" fmla="*/ 2147483647 h 114"/>
                <a:gd name="T42" fmla="*/ 2147483647 w 73"/>
                <a:gd name="T43" fmla="*/ 2147483647 h 114"/>
                <a:gd name="T44" fmla="*/ 2147483647 w 73"/>
                <a:gd name="T45" fmla="*/ 2147483647 h 114"/>
                <a:gd name="T46" fmla="*/ 2147483647 w 73"/>
                <a:gd name="T47" fmla="*/ 0 h 114"/>
                <a:gd name="T48" fmla="*/ 2147483647 w 73"/>
                <a:gd name="T49" fmla="*/ 0 h 114"/>
                <a:gd name="T50" fmla="*/ 2147483647 w 73"/>
                <a:gd name="T51" fmla="*/ 2147483647 h 114"/>
                <a:gd name="T52" fmla="*/ 2147483647 w 73"/>
                <a:gd name="T53" fmla="*/ 2147483647 h 114"/>
                <a:gd name="T54" fmla="*/ 2147483647 w 73"/>
                <a:gd name="T55" fmla="*/ 2147483647 h 114"/>
                <a:gd name="T56" fmla="*/ 2147483647 w 73"/>
                <a:gd name="T57" fmla="*/ 2147483647 h 114"/>
                <a:gd name="T58" fmla="*/ 2147483647 w 73"/>
                <a:gd name="T59" fmla="*/ 2147483647 h 114"/>
                <a:gd name="T60" fmla="*/ 2147483647 w 73"/>
                <a:gd name="T61" fmla="*/ 2147483647 h 114"/>
                <a:gd name="T62" fmla="*/ 2147483647 w 73"/>
                <a:gd name="T63" fmla="*/ 2147483647 h 114"/>
                <a:gd name="T64" fmla="*/ 2147483647 w 73"/>
                <a:gd name="T65" fmla="*/ 2147483647 h 114"/>
                <a:gd name="T66" fmla="*/ 2147483647 w 73"/>
                <a:gd name="T67" fmla="*/ 2147483647 h 114"/>
                <a:gd name="T68" fmla="*/ 2147483647 w 73"/>
                <a:gd name="T69" fmla="*/ 2147483647 h 114"/>
                <a:gd name="T70" fmla="*/ 2147483647 w 73"/>
                <a:gd name="T71" fmla="*/ 2147483647 h 114"/>
                <a:gd name="T72" fmla="*/ 2147483647 w 73"/>
                <a:gd name="T73" fmla="*/ 2147483647 h 114"/>
                <a:gd name="T74" fmla="*/ 2147483647 w 73"/>
                <a:gd name="T75" fmla="*/ 2147483647 h 114"/>
                <a:gd name="T76" fmla="*/ 2147483647 w 73"/>
                <a:gd name="T77" fmla="*/ 2147483647 h 114"/>
                <a:gd name="T78" fmla="*/ 2147483647 w 73"/>
                <a:gd name="T79" fmla="*/ 2147483647 h 114"/>
                <a:gd name="T80" fmla="*/ 2147483647 w 73"/>
                <a:gd name="T81" fmla="*/ 2147483647 h 114"/>
                <a:gd name="T82" fmla="*/ 2147483647 w 73"/>
                <a:gd name="T83" fmla="*/ 2147483647 h 114"/>
                <a:gd name="T84" fmla="*/ 2147483647 w 73"/>
                <a:gd name="T85" fmla="*/ 2147483647 h 114"/>
                <a:gd name="T86" fmla="*/ 0 w 73"/>
                <a:gd name="T87" fmla="*/ 2147483647 h 114"/>
                <a:gd name="T88" fmla="*/ 2147483647 w 73"/>
                <a:gd name="T89" fmla="*/ 2147483647 h 114"/>
                <a:gd name="T90" fmla="*/ 2147483647 w 73"/>
                <a:gd name="T91" fmla="*/ 2147483647 h 114"/>
                <a:gd name="T92" fmla="*/ 2147483647 w 73"/>
                <a:gd name="T93" fmla="*/ 2147483647 h 114"/>
                <a:gd name="T94" fmla="*/ 2147483647 w 73"/>
                <a:gd name="T95" fmla="*/ 2147483647 h 114"/>
                <a:gd name="T96" fmla="*/ 2147483647 w 73"/>
                <a:gd name="T97" fmla="*/ 2147483647 h 114"/>
                <a:gd name="T98" fmla="*/ 2147483647 w 73"/>
                <a:gd name="T99" fmla="*/ 2147483647 h 114"/>
                <a:gd name="T100" fmla="*/ 2147483647 w 73"/>
                <a:gd name="T101" fmla="*/ 0 h 1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4"/>
                <a:gd name="T155" fmla="*/ 73 w 73"/>
                <a:gd name="T156" fmla="*/ 114 h 1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4">
                  <a:moveTo>
                    <a:pt x="32" y="14"/>
                  </a:moveTo>
                  <a:lnTo>
                    <a:pt x="28" y="16"/>
                  </a:lnTo>
                  <a:lnTo>
                    <a:pt x="22" y="22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3"/>
                  </a:lnTo>
                  <a:lnTo>
                    <a:pt x="17" y="85"/>
                  </a:lnTo>
                  <a:lnTo>
                    <a:pt x="22" y="93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46" y="99"/>
                  </a:lnTo>
                  <a:lnTo>
                    <a:pt x="52" y="93"/>
                  </a:lnTo>
                  <a:lnTo>
                    <a:pt x="56" y="85"/>
                  </a:lnTo>
                  <a:lnTo>
                    <a:pt x="58" y="73"/>
                  </a:lnTo>
                  <a:lnTo>
                    <a:pt x="59" y="58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2" y="22"/>
                  </a:lnTo>
                  <a:lnTo>
                    <a:pt x="46" y="16"/>
                  </a:lnTo>
                  <a:lnTo>
                    <a:pt x="41" y="14"/>
                  </a:lnTo>
                  <a:lnTo>
                    <a:pt x="32" y="14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62" y="13"/>
                  </a:lnTo>
                  <a:lnTo>
                    <a:pt x="64" y="16"/>
                  </a:lnTo>
                  <a:lnTo>
                    <a:pt x="70" y="31"/>
                  </a:lnTo>
                  <a:lnTo>
                    <a:pt x="73" y="43"/>
                  </a:lnTo>
                  <a:lnTo>
                    <a:pt x="73" y="76"/>
                  </a:lnTo>
                  <a:lnTo>
                    <a:pt x="70" y="90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8" y="114"/>
                  </a:lnTo>
                  <a:lnTo>
                    <a:pt x="23" y="111"/>
                  </a:lnTo>
                  <a:lnTo>
                    <a:pt x="12" y="103"/>
                  </a:lnTo>
                  <a:lnTo>
                    <a:pt x="5" y="91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5" y="25"/>
                  </a:lnTo>
                  <a:lnTo>
                    <a:pt x="8" y="17"/>
                  </a:lnTo>
                  <a:lnTo>
                    <a:pt x="12" y="11"/>
                  </a:lnTo>
                  <a:lnTo>
                    <a:pt x="20" y="3"/>
                  </a:lnTo>
                  <a:lnTo>
                    <a:pt x="26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4" name="Line 65"/>
            <p:cNvSpPr>
              <a:spLocks noChangeShapeType="1"/>
            </p:cNvSpPr>
            <p:nvPr/>
          </p:nvSpPr>
          <p:spPr bwMode="auto">
            <a:xfrm>
              <a:off x="1571827" y="4762897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5" name="Line 66"/>
            <p:cNvSpPr>
              <a:spLocks noChangeShapeType="1"/>
            </p:cNvSpPr>
            <p:nvPr/>
          </p:nvSpPr>
          <p:spPr bwMode="auto">
            <a:xfrm flipH="1">
              <a:off x="7378888" y="4762897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6" name="Freeform 67"/>
            <p:cNvSpPr>
              <a:spLocks/>
            </p:cNvSpPr>
            <p:nvPr/>
          </p:nvSpPr>
          <p:spPr bwMode="auto">
            <a:xfrm>
              <a:off x="1300128" y="4691647"/>
              <a:ext cx="52717" cy="147779"/>
            </a:xfrm>
            <a:custGeom>
              <a:avLst/>
              <a:gdLst>
                <a:gd name="T0" fmla="*/ 2147483647 w 39"/>
                <a:gd name="T1" fmla="*/ 0 h 112"/>
                <a:gd name="T2" fmla="*/ 2147483647 w 39"/>
                <a:gd name="T3" fmla="*/ 0 h 112"/>
                <a:gd name="T4" fmla="*/ 2147483647 w 39"/>
                <a:gd name="T5" fmla="*/ 2147483647 h 112"/>
                <a:gd name="T6" fmla="*/ 2147483647 w 39"/>
                <a:gd name="T7" fmla="*/ 2147483647 h 112"/>
                <a:gd name="T8" fmla="*/ 2147483647 w 39"/>
                <a:gd name="T9" fmla="*/ 2147483647 h 112"/>
                <a:gd name="T10" fmla="*/ 2147483647 w 39"/>
                <a:gd name="T11" fmla="*/ 2147483647 h 112"/>
                <a:gd name="T12" fmla="*/ 2147483647 w 39"/>
                <a:gd name="T13" fmla="*/ 2147483647 h 112"/>
                <a:gd name="T14" fmla="*/ 2147483647 w 39"/>
                <a:gd name="T15" fmla="*/ 2147483647 h 112"/>
                <a:gd name="T16" fmla="*/ 0 w 39"/>
                <a:gd name="T17" fmla="*/ 2147483647 h 112"/>
                <a:gd name="T18" fmla="*/ 0 w 39"/>
                <a:gd name="T19" fmla="*/ 2147483647 h 112"/>
                <a:gd name="T20" fmla="*/ 2147483647 w 39"/>
                <a:gd name="T21" fmla="*/ 2147483647 h 112"/>
                <a:gd name="T22" fmla="*/ 2147483647 w 39"/>
                <a:gd name="T23" fmla="*/ 2147483647 h 112"/>
                <a:gd name="T24" fmla="*/ 2147483647 w 39"/>
                <a:gd name="T25" fmla="*/ 2147483647 h 112"/>
                <a:gd name="T26" fmla="*/ 2147483647 w 39"/>
                <a:gd name="T27" fmla="*/ 2147483647 h 112"/>
                <a:gd name="T28" fmla="*/ 2147483647 w 39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12"/>
                <a:gd name="T47" fmla="*/ 39 w 39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12">
                  <a:moveTo>
                    <a:pt x="30" y="0"/>
                  </a:moveTo>
                  <a:lnTo>
                    <a:pt x="39" y="0"/>
                  </a:lnTo>
                  <a:lnTo>
                    <a:pt x="39" y="112"/>
                  </a:lnTo>
                  <a:lnTo>
                    <a:pt x="25" y="112"/>
                  </a:lnTo>
                  <a:lnTo>
                    <a:pt x="25" y="24"/>
                  </a:lnTo>
                  <a:lnTo>
                    <a:pt x="22" y="27"/>
                  </a:lnTo>
                  <a:lnTo>
                    <a:pt x="18" y="30"/>
                  </a:lnTo>
                  <a:lnTo>
                    <a:pt x="12" y="34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19" y="15"/>
                  </a:lnTo>
                  <a:lnTo>
                    <a:pt x="24" y="10"/>
                  </a:lnTo>
                  <a:lnTo>
                    <a:pt x="2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7" name="Freeform 68"/>
            <p:cNvSpPr>
              <a:spLocks/>
            </p:cNvSpPr>
            <p:nvPr/>
          </p:nvSpPr>
          <p:spPr bwMode="auto">
            <a:xfrm>
              <a:off x="1401508" y="4692966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2147483647 w 73"/>
                <a:gd name="T39" fmla="*/ 2147483647 h 112"/>
                <a:gd name="T40" fmla="*/ 2147483647 w 73"/>
                <a:gd name="T41" fmla="*/ 2147483647 h 112"/>
                <a:gd name="T42" fmla="*/ 0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112"/>
                <a:gd name="T140" fmla="*/ 73 w 73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112">
                  <a:moveTo>
                    <a:pt x="14" y="0"/>
                  </a:moveTo>
                  <a:lnTo>
                    <a:pt x="67" y="0"/>
                  </a:lnTo>
                  <a:lnTo>
                    <a:pt x="67" y="15"/>
                  </a:lnTo>
                  <a:lnTo>
                    <a:pt x="25" y="15"/>
                  </a:lnTo>
                  <a:lnTo>
                    <a:pt x="20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46" y="36"/>
                  </a:lnTo>
                  <a:lnTo>
                    <a:pt x="53" y="38"/>
                  </a:lnTo>
                  <a:lnTo>
                    <a:pt x="58" y="41"/>
                  </a:lnTo>
                  <a:lnTo>
                    <a:pt x="64" y="46"/>
                  </a:lnTo>
                  <a:lnTo>
                    <a:pt x="71" y="58"/>
                  </a:lnTo>
                  <a:lnTo>
                    <a:pt x="73" y="71"/>
                  </a:lnTo>
                  <a:lnTo>
                    <a:pt x="71" y="86"/>
                  </a:lnTo>
                  <a:lnTo>
                    <a:pt x="65" y="100"/>
                  </a:lnTo>
                  <a:lnTo>
                    <a:pt x="52" y="109"/>
                  </a:lnTo>
                  <a:lnTo>
                    <a:pt x="37" y="112"/>
                  </a:lnTo>
                  <a:lnTo>
                    <a:pt x="23" y="111"/>
                  </a:lnTo>
                  <a:lnTo>
                    <a:pt x="12" y="105"/>
                  </a:lnTo>
                  <a:lnTo>
                    <a:pt x="8" y="100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15" y="80"/>
                  </a:lnTo>
                  <a:lnTo>
                    <a:pt x="17" y="86"/>
                  </a:lnTo>
                  <a:lnTo>
                    <a:pt x="19" y="91"/>
                  </a:lnTo>
                  <a:lnTo>
                    <a:pt x="25" y="97"/>
                  </a:lnTo>
                  <a:lnTo>
                    <a:pt x="37" y="100"/>
                  </a:lnTo>
                  <a:lnTo>
                    <a:pt x="41" y="99"/>
                  </a:lnTo>
                  <a:lnTo>
                    <a:pt x="46" y="99"/>
                  </a:lnTo>
                  <a:lnTo>
                    <a:pt x="55" y="89"/>
                  </a:lnTo>
                  <a:lnTo>
                    <a:pt x="58" y="85"/>
                  </a:lnTo>
                  <a:lnTo>
                    <a:pt x="58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6" y="50"/>
                  </a:lnTo>
                  <a:lnTo>
                    <a:pt x="41" y="50"/>
                  </a:lnTo>
                  <a:lnTo>
                    <a:pt x="37" y="49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7" y="59"/>
                  </a:lnTo>
                  <a:lnTo>
                    <a:pt x="2" y="5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8" name="Line 69"/>
            <p:cNvSpPr>
              <a:spLocks noChangeShapeType="1"/>
            </p:cNvSpPr>
            <p:nvPr/>
          </p:nvSpPr>
          <p:spPr bwMode="auto">
            <a:xfrm>
              <a:off x="1571827" y="4285255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09" name="Line 70"/>
            <p:cNvSpPr>
              <a:spLocks noChangeShapeType="1"/>
            </p:cNvSpPr>
            <p:nvPr/>
          </p:nvSpPr>
          <p:spPr bwMode="auto">
            <a:xfrm flipH="1">
              <a:off x="7378888" y="4285255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0" name="Freeform 71"/>
            <p:cNvSpPr>
              <a:spLocks/>
            </p:cNvSpPr>
            <p:nvPr/>
          </p:nvSpPr>
          <p:spPr bwMode="auto">
            <a:xfrm>
              <a:off x="1283907" y="4214005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0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2147483647 h 112"/>
                <a:gd name="T98" fmla="*/ 2147483647 w 72"/>
                <a:gd name="T99" fmla="*/ 2147483647 h 112"/>
                <a:gd name="T100" fmla="*/ 2147483647 w 72"/>
                <a:gd name="T101" fmla="*/ 2147483647 h 112"/>
                <a:gd name="T102" fmla="*/ 2147483647 w 72"/>
                <a:gd name="T103" fmla="*/ 2147483647 h 112"/>
                <a:gd name="T104" fmla="*/ 2147483647 w 72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112"/>
                <a:gd name="T161" fmla="*/ 72 w 72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112">
                  <a:moveTo>
                    <a:pt x="30" y="0"/>
                  </a:moveTo>
                  <a:lnTo>
                    <a:pt x="45" y="0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2" y="7"/>
                  </a:lnTo>
                  <a:lnTo>
                    <a:pt x="68" y="15"/>
                  </a:lnTo>
                  <a:lnTo>
                    <a:pt x="71" y="22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6" y="47"/>
                  </a:lnTo>
                  <a:lnTo>
                    <a:pt x="65" y="51"/>
                  </a:lnTo>
                  <a:lnTo>
                    <a:pt x="63" y="54"/>
                  </a:lnTo>
                  <a:lnTo>
                    <a:pt x="46" y="71"/>
                  </a:lnTo>
                  <a:lnTo>
                    <a:pt x="34" y="80"/>
                  </a:lnTo>
                  <a:lnTo>
                    <a:pt x="24" y="91"/>
                  </a:lnTo>
                  <a:lnTo>
                    <a:pt x="22" y="94"/>
                  </a:lnTo>
                  <a:lnTo>
                    <a:pt x="19" y="97"/>
                  </a:lnTo>
                  <a:lnTo>
                    <a:pt x="72" y="97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103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5" y="82"/>
                  </a:lnTo>
                  <a:lnTo>
                    <a:pt x="19" y="75"/>
                  </a:lnTo>
                  <a:lnTo>
                    <a:pt x="27" y="69"/>
                  </a:lnTo>
                  <a:lnTo>
                    <a:pt x="33" y="63"/>
                  </a:lnTo>
                  <a:lnTo>
                    <a:pt x="39" y="59"/>
                  </a:lnTo>
                  <a:lnTo>
                    <a:pt x="48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6" y="15"/>
                  </a:lnTo>
                  <a:lnTo>
                    <a:pt x="42" y="13"/>
                  </a:lnTo>
                  <a:lnTo>
                    <a:pt x="31" y="13"/>
                  </a:lnTo>
                  <a:lnTo>
                    <a:pt x="27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1" name="Freeform 72"/>
            <p:cNvSpPr>
              <a:spLocks noEditPoints="1"/>
            </p:cNvSpPr>
            <p:nvPr/>
          </p:nvSpPr>
          <p:spPr bwMode="auto">
            <a:xfrm>
              <a:off x="1401508" y="4214005"/>
              <a:ext cx="98677" cy="149098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8" y="15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2" y="92"/>
                  </a:lnTo>
                  <a:lnTo>
                    <a:pt x="25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6" y="98"/>
                  </a:lnTo>
                  <a:lnTo>
                    <a:pt x="52" y="92"/>
                  </a:lnTo>
                  <a:lnTo>
                    <a:pt x="56" y="85"/>
                  </a:lnTo>
                  <a:lnTo>
                    <a:pt x="58" y="72"/>
                  </a:lnTo>
                  <a:lnTo>
                    <a:pt x="59" y="57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5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7"/>
                  </a:lnTo>
                  <a:lnTo>
                    <a:pt x="46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5" y="91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2" name="Line 73"/>
            <p:cNvSpPr>
              <a:spLocks noChangeShapeType="1"/>
            </p:cNvSpPr>
            <p:nvPr/>
          </p:nvSpPr>
          <p:spPr bwMode="auto">
            <a:xfrm>
              <a:off x="1571827" y="3807613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3" name="Line 74"/>
            <p:cNvSpPr>
              <a:spLocks noChangeShapeType="1"/>
            </p:cNvSpPr>
            <p:nvPr/>
          </p:nvSpPr>
          <p:spPr bwMode="auto">
            <a:xfrm flipH="1">
              <a:off x="7378888" y="3807613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4" name="Freeform 75"/>
            <p:cNvSpPr>
              <a:spLocks/>
            </p:cNvSpPr>
            <p:nvPr/>
          </p:nvSpPr>
          <p:spPr bwMode="auto">
            <a:xfrm>
              <a:off x="1283907" y="3736362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0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2147483647 h 112"/>
                <a:gd name="T98" fmla="*/ 2147483647 w 72"/>
                <a:gd name="T99" fmla="*/ 2147483647 h 112"/>
                <a:gd name="T100" fmla="*/ 2147483647 w 72"/>
                <a:gd name="T101" fmla="*/ 2147483647 h 112"/>
                <a:gd name="T102" fmla="*/ 2147483647 w 72"/>
                <a:gd name="T103" fmla="*/ 2147483647 h 112"/>
                <a:gd name="T104" fmla="*/ 2147483647 w 72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112"/>
                <a:gd name="T161" fmla="*/ 72 w 72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112">
                  <a:moveTo>
                    <a:pt x="30" y="0"/>
                  </a:moveTo>
                  <a:lnTo>
                    <a:pt x="45" y="0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8" y="15"/>
                  </a:lnTo>
                  <a:lnTo>
                    <a:pt x="71" y="23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6" y="47"/>
                  </a:lnTo>
                  <a:lnTo>
                    <a:pt x="65" y="51"/>
                  </a:lnTo>
                  <a:lnTo>
                    <a:pt x="63" y="54"/>
                  </a:lnTo>
                  <a:lnTo>
                    <a:pt x="46" y="71"/>
                  </a:lnTo>
                  <a:lnTo>
                    <a:pt x="34" y="80"/>
                  </a:lnTo>
                  <a:lnTo>
                    <a:pt x="24" y="91"/>
                  </a:lnTo>
                  <a:lnTo>
                    <a:pt x="22" y="94"/>
                  </a:lnTo>
                  <a:lnTo>
                    <a:pt x="19" y="97"/>
                  </a:lnTo>
                  <a:lnTo>
                    <a:pt x="72" y="97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103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5" y="82"/>
                  </a:lnTo>
                  <a:lnTo>
                    <a:pt x="19" y="76"/>
                  </a:lnTo>
                  <a:lnTo>
                    <a:pt x="27" y="70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48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1" y="14"/>
                  </a:lnTo>
                  <a:lnTo>
                    <a:pt x="27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5" name="Freeform 76"/>
            <p:cNvSpPr>
              <a:spLocks/>
            </p:cNvSpPr>
            <p:nvPr/>
          </p:nvSpPr>
          <p:spPr bwMode="auto">
            <a:xfrm>
              <a:off x="1401508" y="3737681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2147483647 w 73"/>
                <a:gd name="T39" fmla="*/ 2147483647 h 112"/>
                <a:gd name="T40" fmla="*/ 2147483647 w 73"/>
                <a:gd name="T41" fmla="*/ 2147483647 h 112"/>
                <a:gd name="T42" fmla="*/ 0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112"/>
                <a:gd name="T140" fmla="*/ 73 w 73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112">
                  <a:moveTo>
                    <a:pt x="14" y="0"/>
                  </a:moveTo>
                  <a:lnTo>
                    <a:pt x="67" y="0"/>
                  </a:lnTo>
                  <a:lnTo>
                    <a:pt x="67" y="16"/>
                  </a:lnTo>
                  <a:lnTo>
                    <a:pt x="25" y="16"/>
                  </a:lnTo>
                  <a:lnTo>
                    <a:pt x="20" y="44"/>
                  </a:lnTo>
                  <a:lnTo>
                    <a:pt x="26" y="40"/>
                  </a:lnTo>
                  <a:lnTo>
                    <a:pt x="32" y="37"/>
                  </a:lnTo>
                  <a:lnTo>
                    <a:pt x="46" y="37"/>
                  </a:lnTo>
                  <a:lnTo>
                    <a:pt x="53" y="38"/>
                  </a:lnTo>
                  <a:lnTo>
                    <a:pt x="58" y="41"/>
                  </a:lnTo>
                  <a:lnTo>
                    <a:pt x="64" y="46"/>
                  </a:lnTo>
                  <a:lnTo>
                    <a:pt x="71" y="58"/>
                  </a:lnTo>
                  <a:lnTo>
                    <a:pt x="73" y="72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2" y="109"/>
                  </a:lnTo>
                  <a:lnTo>
                    <a:pt x="37" y="112"/>
                  </a:lnTo>
                  <a:lnTo>
                    <a:pt x="23" y="111"/>
                  </a:lnTo>
                  <a:lnTo>
                    <a:pt x="12" y="105"/>
                  </a:lnTo>
                  <a:lnTo>
                    <a:pt x="8" y="100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7" y="87"/>
                  </a:lnTo>
                  <a:lnTo>
                    <a:pt x="19" y="91"/>
                  </a:lnTo>
                  <a:lnTo>
                    <a:pt x="25" y="97"/>
                  </a:lnTo>
                  <a:lnTo>
                    <a:pt x="37" y="100"/>
                  </a:lnTo>
                  <a:lnTo>
                    <a:pt x="41" y="99"/>
                  </a:lnTo>
                  <a:lnTo>
                    <a:pt x="46" y="99"/>
                  </a:lnTo>
                  <a:lnTo>
                    <a:pt x="55" y="90"/>
                  </a:lnTo>
                  <a:lnTo>
                    <a:pt x="58" y="85"/>
                  </a:lnTo>
                  <a:lnTo>
                    <a:pt x="58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6" y="50"/>
                  </a:lnTo>
                  <a:lnTo>
                    <a:pt x="41" y="50"/>
                  </a:lnTo>
                  <a:lnTo>
                    <a:pt x="37" y="49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7" y="60"/>
                  </a:lnTo>
                  <a:lnTo>
                    <a:pt x="2" y="5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6" name="Line 77"/>
            <p:cNvSpPr>
              <a:spLocks noChangeShapeType="1"/>
            </p:cNvSpPr>
            <p:nvPr/>
          </p:nvSpPr>
          <p:spPr bwMode="auto">
            <a:xfrm>
              <a:off x="1571827" y="3332609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7" name="Line 78"/>
            <p:cNvSpPr>
              <a:spLocks noChangeShapeType="1"/>
            </p:cNvSpPr>
            <p:nvPr/>
          </p:nvSpPr>
          <p:spPr bwMode="auto">
            <a:xfrm flipH="1">
              <a:off x="7378888" y="3332609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8" name="Freeform 79"/>
            <p:cNvSpPr>
              <a:spLocks/>
            </p:cNvSpPr>
            <p:nvPr/>
          </p:nvSpPr>
          <p:spPr bwMode="auto">
            <a:xfrm>
              <a:off x="1285258" y="3261359"/>
              <a:ext cx="98677" cy="149098"/>
            </a:xfrm>
            <a:custGeom>
              <a:avLst/>
              <a:gdLst>
                <a:gd name="T0" fmla="*/ 2147483647 w 73"/>
                <a:gd name="T1" fmla="*/ 0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0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2147483647 h 113"/>
                <a:gd name="T48" fmla="*/ 2147483647 w 73"/>
                <a:gd name="T49" fmla="*/ 2147483647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113"/>
                <a:gd name="T107" fmla="*/ 73 w 73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113">
                  <a:moveTo>
                    <a:pt x="29" y="0"/>
                  </a:moveTo>
                  <a:lnTo>
                    <a:pt x="41" y="0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10"/>
                  </a:lnTo>
                  <a:lnTo>
                    <a:pt x="64" y="15"/>
                  </a:lnTo>
                  <a:lnTo>
                    <a:pt x="65" y="19"/>
                  </a:lnTo>
                  <a:lnTo>
                    <a:pt x="67" y="22"/>
                  </a:lnTo>
                  <a:lnTo>
                    <a:pt x="67" y="31"/>
                  </a:lnTo>
                  <a:lnTo>
                    <a:pt x="64" y="41"/>
                  </a:lnTo>
                  <a:lnTo>
                    <a:pt x="61" y="45"/>
                  </a:lnTo>
                  <a:lnTo>
                    <a:pt x="56" y="48"/>
                  </a:lnTo>
                  <a:lnTo>
                    <a:pt x="53" y="50"/>
                  </a:lnTo>
                  <a:lnTo>
                    <a:pt x="59" y="53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70" y="63"/>
                  </a:lnTo>
                  <a:lnTo>
                    <a:pt x="73" y="68"/>
                  </a:lnTo>
                  <a:lnTo>
                    <a:pt x="73" y="78"/>
                  </a:lnTo>
                  <a:lnTo>
                    <a:pt x="71" y="92"/>
                  </a:lnTo>
                  <a:lnTo>
                    <a:pt x="62" y="104"/>
                  </a:lnTo>
                  <a:lnTo>
                    <a:pt x="52" y="112"/>
                  </a:lnTo>
                  <a:lnTo>
                    <a:pt x="36" y="113"/>
                  </a:lnTo>
                  <a:lnTo>
                    <a:pt x="23" y="112"/>
                  </a:lnTo>
                  <a:lnTo>
                    <a:pt x="12" y="106"/>
                  </a:lnTo>
                  <a:lnTo>
                    <a:pt x="8" y="101"/>
                  </a:lnTo>
                  <a:lnTo>
                    <a:pt x="2" y="89"/>
                  </a:lnTo>
                  <a:lnTo>
                    <a:pt x="0" y="83"/>
                  </a:lnTo>
                  <a:lnTo>
                    <a:pt x="15" y="81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6" y="101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50" y="97"/>
                  </a:lnTo>
                  <a:lnTo>
                    <a:pt x="53" y="93"/>
                  </a:lnTo>
                  <a:lnTo>
                    <a:pt x="56" y="89"/>
                  </a:lnTo>
                  <a:lnTo>
                    <a:pt x="58" y="83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8" y="69"/>
                  </a:lnTo>
                  <a:lnTo>
                    <a:pt x="56" y="66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7"/>
                  </a:lnTo>
                  <a:lnTo>
                    <a:pt x="27" y="59"/>
                  </a:lnTo>
                  <a:lnTo>
                    <a:pt x="30" y="45"/>
                  </a:lnTo>
                  <a:lnTo>
                    <a:pt x="36" y="45"/>
                  </a:lnTo>
                  <a:lnTo>
                    <a:pt x="45" y="42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3" y="28"/>
                  </a:lnTo>
                  <a:lnTo>
                    <a:pt x="52" y="22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32" y="13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7" y="30"/>
                  </a:lnTo>
                  <a:lnTo>
                    <a:pt x="2" y="28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19" name="Freeform 80"/>
            <p:cNvSpPr>
              <a:spLocks noEditPoints="1"/>
            </p:cNvSpPr>
            <p:nvPr/>
          </p:nvSpPr>
          <p:spPr bwMode="auto">
            <a:xfrm>
              <a:off x="1401508" y="3261359"/>
              <a:ext cx="98677" cy="149098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8" y="15"/>
                  </a:lnTo>
                  <a:lnTo>
                    <a:pt x="22" y="21"/>
                  </a:lnTo>
                  <a:lnTo>
                    <a:pt x="17" y="28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4"/>
                  </a:lnTo>
                  <a:lnTo>
                    <a:pt x="22" y="92"/>
                  </a:lnTo>
                  <a:lnTo>
                    <a:pt x="25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6" y="98"/>
                  </a:lnTo>
                  <a:lnTo>
                    <a:pt x="52" y="92"/>
                  </a:lnTo>
                  <a:lnTo>
                    <a:pt x="56" y="84"/>
                  </a:lnTo>
                  <a:lnTo>
                    <a:pt x="58" y="72"/>
                  </a:lnTo>
                  <a:lnTo>
                    <a:pt x="59" y="57"/>
                  </a:lnTo>
                  <a:lnTo>
                    <a:pt x="58" y="41"/>
                  </a:ln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5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7"/>
                  </a:lnTo>
                  <a:lnTo>
                    <a:pt x="46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5" y="90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20" name="Line 81"/>
            <p:cNvSpPr>
              <a:spLocks noChangeShapeType="1"/>
            </p:cNvSpPr>
            <p:nvPr/>
          </p:nvSpPr>
          <p:spPr bwMode="auto">
            <a:xfrm>
              <a:off x="1571827" y="3332609"/>
              <a:ext cx="5866538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21" name="Line 82"/>
            <p:cNvSpPr>
              <a:spLocks noChangeShapeType="1"/>
            </p:cNvSpPr>
            <p:nvPr/>
          </p:nvSpPr>
          <p:spPr bwMode="auto">
            <a:xfrm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22" name="Line 83"/>
            <p:cNvSpPr>
              <a:spLocks noChangeShapeType="1"/>
            </p:cNvSpPr>
            <p:nvPr/>
          </p:nvSpPr>
          <p:spPr bwMode="auto">
            <a:xfrm flipV="1">
              <a:off x="7438365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23" name="Line 84"/>
            <p:cNvSpPr>
              <a:spLocks noChangeShapeType="1"/>
            </p:cNvSpPr>
            <p:nvPr/>
          </p:nvSpPr>
          <p:spPr bwMode="auto">
            <a:xfrm flipV="1">
              <a:off x="1571827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293461" y="5469389"/>
              <a:ext cx="998628" cy="369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real </a:t>
              </a:r>
              <a:r>
                <a:rPr lang="el-GR" kern="0" dirty="0">
                  <a:latin typeface="Times New Roman" pitchFamily="18" charset="0"/>
                  <a:cs typeface="Times New Roman" pitchFamily="18" charset="0"/>
                </a:rPr>
                <a:t>ρ</a:t>
              </a:r>
              <a:endParaRPr lang="en-US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895963" y="6472606"/>
              <a:ext cx="1740058" cy="369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design </a:t>
              </a:r>
              <a:r>
                <a:rPr lang="el-GR" kern="0" dirty="0">
                  <a:latin typeface="Times New Roman" pitchFamily="18" charset="0"/>
                  <a:cs typeface="Times New Roman" pitchFamily="18" charset="0"/>
                </a:rPr>
                <a:t>ρ</a:t>
              </a:r>
              <a:endParaRPr lang="en-US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9526" name="Straight Connector 109"/>
            <p:cNvCxnSpPr>
              <a:cxnSpLocks noChangeShapeType="1"/>
            </p:cNvCxnSpPr>
            <p:nvPr/>
          </p:nvCxnSpPr>
          <p:spPr bwMode="auto">
            <a:xfrm rot="5400000">
              <a:off x="1622266" y="4747260"/>
              <a:ext cx="2835434" cy="1603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89527" name="TextBox 244"/>
            <p:cNvSpPr txBox="1">
              <a:spLocks noChangeArrowheads="1"/>
            </p:cNvSpPr>
            <p:nvPr/>
          </p:nvSpPr>
          <p:spPr bwMode="auto">
            <a:xfrm rot="-5400000">
              <a:off x="529738" y="4426331"/>
              <a:ext cx="1178593" cy="32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Cost per job</a:t>
              </a:r>
              <a:endParaRPr lang="en-US">
                <a:latin typeface="Symbol" pitchFamily="18" charset="2"/>
              </a:endParaRPr>
            </a:p>
          </p:txBody>
        </p:sp>
      </p:grp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1594446" y="1150938"/>
            <a:ext cx="4033140" cy="1738312"/>
            <a:chOff x="1793214" y="3332609"/>
            <a:chExt cx="4035232" cy="1737720"/>
          </a:xfrm>
        </p:grpSpPr>
        <p:sp>
          <p:nvSpPr>
            <p:cNvPr id="189447" name="Freeform 86"/>
            <p:cNvSpPr>
              <a:spLocks noEditPoints="1"/>
            </p:cNvSpPr>
            <p:nvPr/>
          </p:nvSpPr>
          <p:spPr bwMode="auto">
            <a:xfrm>
              <a:off x="2878939" y="3332609"/>
              <a:ext cx="2949507" cy="1737720"/>
            </a:xfrm>
            <a:custGeom>
              <a:avLst/>
              <a:gdLst>
                <a:gd name="T0" fmla="*/ 2147483647 w 2184"/>
                <a:gd name="T1" fmla="*/ 2147483647 h 1317"/>
                <a:gd name="T2" fmla="*/ 2147483647 w 2184"/>
                <a:gd name="T3" fmla="*/ 2147483647 h 1317"/>
                <a:gd name="T4" fmla="*/ 2147483647 w 2184"/>
                <a:gd name="T5" fmla="*/ 2147483647 h 1317"/>
                <a:gd name="T6" fmla="*/ 2147483647 w 2184"/>
                <a:gd name="T7" fmla="*/ 2147483647 h 1317"/>
                <a:gd name="T8" fmla="*/ 2147483647 w 2184"/>
                <a:gd name="T9" fmla="*/ 2147483647 h 1317"/>
                <a:gd name="T10" fmla="*/ 2147483647 w 2184"/>
                <a:gd name="T11" fmla="*/ 2147483647 h 1317"/>
                <a:gd name="T12" fmla="*/ 2147483647 w 2184"/>
                <a:gd name="T13" fmla="*/ 2147483647 h 1317"/>
                <a:gd name="T14" fmla="*/ 2147483647 w 2184"/>
                <a:gd name="T15" fmla="*/ 2147483647 h 1317"/>
                <a:gd name="T16" fmla="*/ 2147483647 w 2184"/>
                <a:gd name="T17" fmla="*/ 2147483647 h 1317"/>
                <a:gd name="T18" fmla="*/ 2147483647 w 2184"/>
                <a:gd name="T19" fmla="*/ 2147483647 h 1317"/>
                <a:gd name="T20" fmla="*/ 2147483647 w 2184"/>
                <a:gd name="T21" fmla="*/ 2147483647 h 1317"/>
                <a:gd name="T22" fmla="*/ 2147483647 w 2184"/>
                <a:gd name="T23" fmla="*/ 2147483647 h 1317"/>
                <a:gd name="T24" fmla="*/ 2147483647 w 2184"/>
                <a:gd name="T25" fmla="*/ 2147483647 h 1317"/>
                <a:gd name="T26" fmla="*/ 2147483647 w 2184"/>
                <a:gd name="T27" fmla="*/ 2147483647 h 1317"/>
                <a:gd name="T28" fmla="*/ 2147483647 w 2184"/>
                <a:gd name="T29" fmla="*/ 2147483647 h 1317"/>
                <a:gd name="T30" fmla="*/ 2147483647 w 2184"/>
                <a:gd name="T31" fmla="*/ 2147483647 h 1317"/>
                <a:gd name="T32" fmla="*/ 2147483647 w 2184"/>
                <a:gd name="T33" fmla="*/ 2147483647 h 1317"/>
                <a:gd name="T34" fmla="*/ 2147483647 w 2184"/>
                <a:gd name="T35" fmla="*/ 2147483647 h 1317"/>
                <a:gd name="T36" fmla="*/ 2147483647 w 2184"/>
                <a:gd name="T37" fmla="*/ 2147483647 h 1317"/>
                <a:gd name="T38" fmla="*/ 2147483647 w 2184"/>
                <a:gd name="T39" fmla="*/ 2147483647 h 1317"/>
                <a:gd name="T40" fmla="*/ 2147483647 w 2184"/>
                <a:gd name="T41" fmla="*/ 2147483647 h 1317"/>
                <a:gd name="T42" fmla="*/ 2147483647 w 2184"/>
                <a:gd name="T43" fmla="*/ 2147483647 h 1317"/>
                <a:gd name="T44" fmla="*/ 2147483647 w 2184"/>
                <a:gd name="T45" fmla="*/ 2147483647 h 1317"/>
                <a:gd name="T46" fmla="*/ 2147483647 w 2184"/>
                <a:gd name="T47" fmla="*/ 2147483647 h 1317"/>
                <a:gd name="T48" fmla="*/ 2147483647 w 2184"/>
                <a:gd name="T49" fmla="*/ 2147483647 h 1317"/>
                <a:gd name="T50" fmla="*/ 2147483647 w 2184"/>
                <a:gd name="T51" fmla="*/ 2147483647 h 1317"/>
                <a:gd name="T52" fmla="*/ 2147483647 w 2184"/>
                <a:gd name="T53" fmla="*/ 2147483647 h 1317"/>
                <a:gd name="T54" fmla="*/ 2147483647 w 2184"/>
                <a:gd name="T55" fmla="*/ 2147483647 h 1317"/>
                <a:gd name="T56" fmla="*/ 2147483647 w 2184"/>
                <a:gd name="T57" fmla="*/ 2147483647 h 1317"/>
                <a:gd name="T58" fmla="*/ 2147483647 w 2184"/>
                <a:gd name="T59" fmla="*/ 2147483647 h 1317"/>
                <a:gd name="T60" fmla="*/ 2147483647 w 2184"/>
                <a:gd name="T61" fmla="*/ 2147483647 h 1317"/>
                <a:gd name="T62" fmla="*/ 2147483647 w 2184"/>
                <a:gd name="T63" fmla="*/ 2147483647 h 1317"/>
                <a:gd name="T64" fmla="*/ 2147483647 w 2184"/>
                <a:gd name="T65" fmla="*/ 2147483647 h 1317"/>
                <a:gd name="T66" fmla="*/ 2147483647 w 2184"/>
                <a:gd name="T67" fmla="*/ 2147483647 h 1317"/>
                <a:gd name="T68" fmla="*/ 2147483647 w 2184"/>
                <a:gd name="T69" fmla="*/ 2147483647 h 1317"/>
                <a:gd name="T70" fmla="*/ 2147483647 w 2184"/>
                <a:gd name="T71" fmla="*/ 2147483647 h 1317"/>
                <a:gd name="T72" fmla="*/ 2147483647 w 2184"/>
                <a:gd name="T73" fmla="*/ 2147483647 h 1317"/>
                <a:gd name="T74" fmla="*/ 2147483647 w 2184"/>
                <a:gd name="T75" fmla="*/ 2147483647 h 1317"/>
                <a:gd name="T76" fmla="*/ 2147483647 w 2184"/>
                <a:gd name="T77" fmla="*/ 2147483647 h 1317"/>
                <a:gd name="T78" fmla="*/ 2147483647 w 2184"/>
                <a:gd name="T79" fmla="*/ 2147483647 h 1317"/>
                <a:gd name="T80" fmla="*/ 2147483647 w 2184"/>
                <a:gd name="T81" fmla="*/ 2147483647 h 1317"/>
                <a:gd name="T82" fmla="*/ 2147483647 w 2184"/>
                <a:gd name="T83" fmla="*/ 2147483647 h 1317"/>
                <a:gd name="T84" fmla="*/ 2147483647 w 2184"/>
                <a:gd name="T85" fmla="*/ 2147483647 h 1317"/>
                <a:gd name="T86" fmla="*/ 2147483647 w 2184"/>
                <a:gd name="T87" fmla="*/ 2147483647 h 1317"/>
                <a:gd name="T88" fmla="*/ 2147483647 w 2184"/>
                <a:gd name="T89" fmla="*/ 2147483647 h 1317"/>
                <a:gd name="T90" fmla="*/ 2147483647 w 2184"/>
                <a:gd name="T91" fmla="*/ 2147483647 h 1317"/>
                <a:gd name="T92" fmla="*/ 2147483647 w 2184"/>
                <a:gd name="T93" fmla="*/ 2147483647 h 1317"/>
                <a:gd name="T94" fmla="*/ 2147483647 w 2184"/>
                <a:gd name="T95" fmla="*/ 2147483647 h 1317"/>
                <a:gd name="T96" fmla="*/ 2147483647 w 2184"/>
                <a:gd name="T97" fmla="*/ 2147483647 h 1317"/>
                <a:gd name="T98" fmla="*/ 2147483647 w 2184"/>
                <a:gd name="T99" fmla="*/ 2147483647 h 1317"/>
                <a:gd name="T100" fmla="*/ 2147483647 w 2184"/>
                <a:gd name="T101" fmla="*/ 2147483647 h 1317"/>
                <a:gd name="T102" fmla="*/ 2147483647 w 2184"/>
                <a:gd name="T103" fmla="*/ 2147483647 h 1317"/>
                <a:gd name="T104" fmla="*/ 2147483647 w 2184"/>
                <a:gd name="T105" fmla="*/ 2147483647 h 1317"/>
                <a:gd name="T106" fmla="*/ 2147483647 w 2184"/>
                <a:gd name="T107" fmla="*/ 0 h 1317"/>
                <a:gd name="T108" fmla="*/ 2147483647 w 2184"/>
                <a:gd name="T109" fmla="*/ 2147483647 h 1317"/>
                <a:gd name="T110" fmla="*/ 2147483647 w 2184"/>
                <a:gd name="T111" fmla="*/ 2147483647 h 1317"/>
                <a:gd name="T112" fmla="*/ 0 w 2184"/>
                <a:gd name="T113" fmla="*/ 0 h 1317"/>
                <a:gd name="T114" fmla="*/ 2147483647 w 2184"/>
                <a:gd name="T115" fmla="*/ 2147483647 h 1317"/>
                <a:gd name="T116" fmla="*/ 0 w 2184"/>
                <a:gd name="T117" fmla="*/ 0 h 13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84"/>
                <a:gd name="T178" fmla="*/ 0 h 1317"/>
                <a:gd name="T179" fmla="*/ 2184 w 2184"/>
                <a:gd name="T180" fmla="*/ 1317 h 13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84" h="1317">
                  <a:moveTo>
                    <a:pt x="173" y="1267"/>
                  </a:moveTo>
                  <a:lnTo>
                    <a:pt x="183" y="1296"/>
                  </a:lnTo>
                  <a:lnTo>
                    <a:pt x="126" y="1317"/>
                  </a:lnTo>
                  <a:lnTo>
                    <a:pt x="115" y="1317"/>
                  </a:lnTo>
                  <a:lnTo>
                    <a:pt x="85" y="1310"/>
                  </a:lnTo>
                  <a:lnTo>
                    <a:pt x="94" y="1279"/>
                  </a:lnTo>
                  <a:lnTo>
                    <a:pt x="121" y="1287"/>
                  </a:lnTo>
                  <a:lnTo>
                    <a:pt x="173" y="1267"/>
                  </a:lnTo>
                  <a:close/>
                  <a:moveTo>
                    <a:pt x="336" y="1187"/>
                  </a:moveTo>
                  <a:lnTo>
                    <a:pt x="353" y="1213"/>
                  </a:lnTo>
                  <a:lnTo>
                    <a:pt x="345" y="1219"/>
                  </a:lnTo>
                  <a:lnTo>
                    <a:pt x="344" y="1219"/>
                  </a:lnTo>
                  <a:lnTo>
                    <a:pt x="271" y="1260"/>
                  </a:lnTo>
                  <a:lnTo>
                    <a:pt x="256" y="1232"/>
                  </a:lnTo>
                  <a:lnTo>
                    <a:pt x="329" y="1192"/>
                  </a:lnTo>
                  <a:lnTo>
                    <a:pt x="329" y="1193"/>
                  </a:lnTo>
                  <a:lnTo>
                    <a:pt x="336" y="1187"/>
                  </a:lnTo>
                  <a:close/>
                  <a:moveTo>
                    <a:pt x="52" y="1119"/>
                  </a:moveTo>
                  <a:lnTo>
                    <a:pt x="58" y="1181"/>
                  </a:lnTo>
                  <a:lnTo>
                    <a:pt x="64" y="1210"/>
                  </a:lnTo>
                  <a:lnTo>
                    <a:pt x="34" y="1216"/>
                  </a:lnTo>
                  <a:lnTo>
                    <a:pt x="28" y="1187"/>
                  </a:lnTo>
                  <a:lnTo>
                    <a:pt x="28" y="1186"/>
                  </a:lnTo>
                  <a:lnTo>
                    <a:pt x="22" y="1122"/>
                  </a:lnTo>
                  <a:lnTo>
                    <a:pt x="52" y="1119"/>
                  </a:lnTo>
                  <a:close/>
                  <a:moveTo>
                    <a:pt x="495" y="1089"/>
                  </a:moveTo>
                  <a:lnTo>
                    <a:pt x="512" y="1114"/>
                  </a:lnTo>
                  <a:lnTo>
                    <a:pt x="454" y="1152"/>
                  </a:lnTo>
                  <a:lnTo>
                    <a:pt x="433" y="1164"/>
                  </a:lnTo>
                  <a:lnTo>
                    <a:pt x="416" y="1139"/>
                  </a:lnTo>
                  <a:lnTo>
                    <a:pt x="438" y="1127"/>
                  </a:lnTo>
                  <a:lnTo>
                    <a:pt x="495" y="1089"/>
                  </a:lnTo>
                  <a:close/>
                  <a:moveTo>
                    <a:pt x="653" y="987"/>
                  </a:moveTo>
                  <a:lnTo>
                    <a:pt x="669" y="1013"/>
                  </a:lnTo>
                  <a:lnTo>
                    <a:pt x="590" y="1063"/>
                  </a:lnTo>
                  <a:lnTo>
                    <a:pt x="574" y="1037"/>
                  </a:lnTo>
                  <a:lnTo>
                    <a:pt x="653" y="987"/>
                  </a:lnTo>
                  <a:close/>
                  <a:moveTo>
                    <a:pt x="43" y="933"/>
                  </a:moveTo>
                  <a:lnTo>
                    <a:pt x="46" y="1027"/>
                  </a:lnTo>
                  <a:lnTo>
                    <a:pt x="15" y="1028"/>
                  </a:lnTo>
                  <a:lnTo>
                    <a:pt x="12" y="934"/>
                  </a:lnTo>
                  <a:lnTo>
                    <a:pt x="43" y="933"/>
                  </a:lnTo>
                  <a:close/>
                  <a:moveTo>
                    <a:pt x="808" y="884"/>
                  </a:moveTo>
                  <a:lnTo>
                    <a:pt x="825" y="910"/>
                  </a:lnTo>
                  <a:lnTo>
                    <a:pt x="746" y="961"/>
                  </a:lnTo>
                  <a:lnTo>
                    <a:pt x="730" y="936"/>
                  </a:lnTo>
                  <a:lnTo>
                    <a:pt x="808" y="884"/>
                  </a:lnTo>
                  <a:close/>
                  <a:moveTo>
                    <a:pt x="964" y="781"/>
                  </a:moveTo>
                  <a:lnTo>
                    <a:pt x="981" y="807"/>
                  </a:lnTo>
                  <a:lnTo>
                    <a:pt x="904" y="859"/>
                  </a:lnTo>
                  <a:lnTo>
                    <a:pt x="887" y="833"/>
                  </a:lnTo>
                  <a:lnTo>
                    <a:pt x="964" y="781"/>
                  </a:lnTo>
                  <a:close/>
                  <a:moveTo>
                    <a:pt x="37" y="747"/>
                  </a:moveTo>
                  <a:lnTo>
                    <a:pt x="40" y="840"/>
                  </a:lnTo>
                  <a:lnTo>
                    <a:pt x="9" y="842"/>
                  </a:lnTo>
                  <a:lnTo>
                    <a:pt x="6" y="748"/>
                  </a:lnTo>
                  <a:lnTo>
                    <a:pt x="37" y="747"/>
                  </a:lnTo>
                  <a:close/>
                  <a:moveTo>
                    <a:pt x="1120" y="680"/>
                  </a:moveTo>
                  <a:lnTo>
                    <a:pt x="1137" y="706"/>
                  </a:lnTo>
                  <a:lnTo>
                    <a:pt x="1060" y="757"/>
                  </a:lnTo>
                  <a:lnTo>
                    <a:pt x="1043" y="731"/>
                  </a:lnTo>
                  <a:lnTo>
                    <a:pt x="1120" y="680"/>
                  </a:lnTo>
                  <a:close/>
                  <a:moveTo>
                    <a:pt x="1276" y="577"/>
                  </a:moveTo>
                  <a:lnTo>
                    <a:pt x="1293" y="603"/>
                  </a:lnTo>
                  <a:lnTo>
                    <a:pt x="1215" y="654"/>
                  </a:lnTo>
                  <a:lnTo>
                    <a:pt x="1199" y="628"/>
                  </a:lnTo>
                  <a:lnTo>
                    <a:pt x="1276" y="577"/>
                  </a:lnTo>
                  <a:close/>
                  <a:moveTo>
                    <a:pt x="3" y="560"/>
                  </a:moveTo>
                  <a:lnTo>
                    <a:pt x="35" y="560"/>
                  </a:lnTo>
                  <a:lnTo>
                    <a:pt x="35" y="654"/>
                  </a:lnTo>
                  <a:lnTo>
                    <a:pt x="3" y="654"/>
                  </a:lnTo>
                  <a:lnTo>
                    <a:pt x="3" y="560"/>
                  </a:lnTo>
                  <a:close/>
                  <a:moveTo>
                    <a:pt x="1432" y="472"/>
                  </a:moveTo>
                  <a:lnTo>
                    <a:pt x="1448" y="498"/>
                  </a:lnTo>
                  <a:lnTo>
                    <a:pt x="1370" y="550"/>
                  </a:lnTo>
                  <a:lnTo>
                    <a:pt x="1353" y="524"/>
                  </a:lnTo>
                  <a:lnTo>
                    <a:pt x="1432" y="472"/>
                  </a:lnTo>
                  <a:close/>
                  <a:moveTo>
                    <a:pt x="2" y="374"/>
                  </a:moveTo>
                  <a:lnTo>
                    <a:pt x="34" y="374"/>
                  </a:lnTo>
                  <a:lnTo>
                    <a:pt x="34" y="466"/>
                  </a:lnTo>
                  <a:lnTo>
                    <a:pt x="2" y="466"/>
                  </a:lnTo>
                  <a:lnTo>
                    <a:pt x="2" y="374"/>
                  </a:lnTo>
                  <a:close/>
                  <a:moveTo>
                    <a:pt x="1588" y="370"/>
                  </a:moveTo>
                  <a:lnTo>
                    <a:pt x="1604" y="395"/>
                  </a:lnTo>
                  <a:lnTo>
                    <a:pt x="1526" y="447"/>
                  </a:lnTo>
                  <a:lnTo>
                    <a:pt x="1509" y="421"/>
                  </a:lnTo>
                  <a:lnTo>
                    <a:pt x="1588" y="370"/>
                  </a:lnTo>
                  <a:close/>
                  <a:moveTo>
                    <a:pt x="1742" y="267"/>
                  </a:moveTo>
                  <a:lnTo>
                    <a:pt x="1759" y="292"/>
                  </a:lnTo>
                  <a:lnTo>
                    <a:pt x="1682" y="344"/>
                  </a:lnTo>
                  <a:lnTo>
                    <a:pt x="1665" y="318"/>
                  </a:lnTo>
                  <a:lnTo>
                    <a:pt x="1742" y="267"/>
                  </a:lnTo>
                  <a:close/>
                  <a:moveTo>
                    <a:pt x="0" y="186"/>
                  </a:moveTo>
                  <a:lnTo>
                    <a:pt x="32" y="186"/>
                  </a:lnTo>
                  <a:lnTo>
                    <a:pt x="34" y="280"/>
                  </a:lnTo>
                  <a:lnTo>
                    <a:pt x="2" y="280"/>
                  </a:lnTo>
                  <a:lnTo>
                    <a:pt x="0" y="186"/>
                  </a:lnTo>
                  <a:close/>
                  <a:moveTo>
                    <a:pt x="1898" y="162"/>
                  </a:moveTo>
                  <a:lnTo>
                    <a:pt x="1915" y="188"/>
                  </a:lnTo>
                  <a:lnTo>
                    <a:pt x="1837" y="241"/>
                  </a:lnTo>
                  <a:lnTo>
                    <a:pt x="1821" y="215"/>
                  </a:lnTo>
                  <a:lnTo>
                    <a:pt x="1898" y="162"/>
                  </a:lnTo>
                  <a:close/>
                  <a:moveTo>
                    <a:pt x="2054" y="59"/>
                  </a:moveTo>
                  <a:lnTo>
                    <a:pt x="2070" y="85"/>
                  </a:lnTo>
                  <a:lnTo>
                    <a:pt x="1992" y="136"/>
                  </a:lnTo>
                  <a:lnTo>
                    <a:pt x="1975" y="111"/>
                  </a:lnTo>
                  <a:lnTo>
                    <a:pt x="2054" y="59"/>
                  </a:lnTo>
                  <a:close/>
                  <a:moveTo>
                    <a:pt x="2143" y="0"/>
                  </a:moveTo>
                  <a:lnTo>
                    <a:pt x="2176" y="0"/>
                  </a:lnTo>
                  <a:lnTo>
                    <a:pt x="2184" y="11"/>
                  </a:lnTo>
                  <a:lnTo>
                    <a:pt x="2148" y="33"/>
                  </a:lnTo>
                  <a:lnTo>
                    <a:pt x="2131" y="8"/>
                  </a:lnTo>
                  <a:lnTo>
                    <a:pt x="2143" y="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793214" y="3429413"/>
              <a:ext cx="1982227" cy="4618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gated static</a:t>
              </a:r>
            </a:p>
          </p:txBody>
        </p:sp>
      </p:grpSp>
      <p:grpSp>
        <p:nvGrpSpPr>
          <p:cNvPr id="4" name="Group 129"/>
          <p:cNvGrpSpPr>
            <a:grpSpLocks/>
          </p:cNvGrpSpPr>
          <p:nvPr/>
        </p:nvGrpSpPr>
        <p:grpSpPr bwMode="auto">
          <a:xfrm>
            <a:off x="1371526" y="1757363"/>
            <a:ext cx="6055568" cy="1707641"/>
            <a:chOff x="1571827" y="3938238"/>
            <a:chExt cx="6056074" cy="1707312"/>
          </a:xfrm>
        </p:grpSpPr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1571827" y="3938238"/>
              <a:ext cx="5867890" cy="1196745"/>
            </a:xfrm>
            <a:custGeom>
              <a:avLst/>
              <a:gdLst/>
              <a:ahLst/>
              <a:cxnLst>
                <a:cxn ang="0">
                  <a:pos x="4338" y="10"/>
                </a:cxn>
                <a:cxn ang="0">
                  <a:pos x="4341" y="32"/>
                </a:cxn>
                <a:cxn ang="0">
                  <a:pos x="2174" y="698"/>
                </a:cxn>
                <a:cxn ang="0">
                  <a:pos x="1630" y="834"/>
                </a:cxn>
                <a:cxn ang="0">
                  <a:pos x="1304" y="890"/>
                </a:cxn>
                <a:cxn ang="0">
                  <a:pos x="1194" y="902"/>
                </a:cxn>
                <a:cxn ang="0">
                  <a:pos x="1052" y="907"/>
                </a:cxn>
                <a:cxn ang="0">
                  <a:pos x="1018" y="905"/>
                </a:cxn>
                <a:cxn ang="0">
                  <a:pos x="1008" y="902"/>
                </a:cxn>
                <a:cxn ang="0">
                  <a:pos x="997" y="904"/>
                </a:cxn>
                <a:cxn ang="0">
                  <a:pos x="985" y="901"/>
                </a:cxn>
                <a:cxn ang="0">
                  <a:pos x="980" y="902"/>
                </a:cxn>
                <a:cxn ang="0">
                  <a:pos x="865" y="886"/>
                </a:cxn>
                <a:cxn ang="0">
                  <a:pos x="755" y="857"/>
                </a:cxn>
                <a:cxn ang="0">
                  <a:pos x="646" y="816"/>
                </a:cxn>
                <a:cxn ang="0">
                  <a:pos x="536" y="760"/>
                </a:cxn>
                <a:cxn ang="0">
                  <a:pos x="425" y="689"/>
                </a:cxn>
                <a:cxn ang="0">
                  <a:pos x="316" y="602"/>
                </a:cxn>
                <a:cxn ang="0">
                  <a:pos x="206" y="506"/>
                </a:cxn>
                <a:cxn ang="0">
                  <a:pos x="95" y="392"/>
                </a:cxn>
                <a:cxn ang="0">
                  <a:pos x="73" y="368"/>
                </a:cxn>
                <a:cxn ang="0">
                  <a:pos x="63" y="356"/>
                </a:cxn>
                <a:cxn ang="0">
                  <a:pos x="39" y="331"/>
                </a:cxn>
                <a:cxn ang="0">
                  <a:pos x="0" y="278"/>
                </a:cxn>
                <a:cxn ang="0">
                  <a:pos x="63" y="310"/>
                </a:cxn>
                <a:cxn ang="0">
                  <a:pos x="97" y="347"/>
                </a:cxn>
                <a:cxn ang="0">
                  <a:pos x="119" y="371"/>
                </a:cxn>
                <a:cxn ang="0">
                  <a:pos x="227" y="483"/>
                </a:cxn>
                <a:cxn ang="0">
                  <a:pos x="336" y="578"/>
                </a:cxn>
                <a:cxn ang="0">
                  <a:pos x="549" y="731"/>
                </a:cxn>
                <a:cxn ang="0">
                  <a:pos x="764" y="826"/>
                </a:cxn>
                <a:cxn ang="0">
                  <a:pos x="979" y="869"/>
                </a:cxn>
                <a:cxn ang="0">
                  <a:pos x="987" y="870"/>
                </a:cxn>
                <a:cxn ang="0">
                  <a:pos x="1000" y="872"/>
                </a:cxn>
                <a:cxn ang="0">
                  <a:pos x="1021" y="873"/>
                </a:cxn>
                <a:cxn ang="0">
                  <a:pos x="1053" y="875"/>
                </a:cxn>
                <a:cxn ang="0">
                  <a:pos x="1191" y="870"/>
                </a:cxn>
                <a:cxn ang="0">
                  <a:pos x="1407" y="845"/>
                </a:cxn>
                <a:cxn ang="0">
                  <a:pos x="2165" y="668"/>
                </a:cxn>
                <a:cxn ang="0">
                  <a:pos x="4335" y="0"/>
                </a:cxn>
              </a:cxnLst>
              <a:rect l="0" t="0" r="r" b="b"/>
              <a:pathLst>
                <a:path w="4341" h="907">
                  <a:moveTo>
                    <a:pt x="4335" y="0"/>
                  </a:moveTo>
                  <a:lnTo>
                    <a:pt x="4338" y="10"/>
                  </a:lnTo>
                  <a:lnTo>
                    <a:pt x="4341" y="13"/>
                  </a:lnTo>
                  <a:lnTo>
                    <a:pt x="4341" y="32"/>
                  </a:lnTo>
                  <a:lnTo>
                    <a:pt x="3259" y="374"/>
                  </a:lnTo>
                  <a:lnTo>
                    <a:pt x="2174" y="698"/>
                  </a:lnTo>
                  <a:lnTo>
                    <a:pt x="1631" y="834"/>
                  </a:lnTo>
                  <a:lnTo>
                    <a:pt x="1630" y="834"/>
                  </a:lnTo>
                  <a:lnTo>
                    <a:pt x="1413" y="875"/>
                  </a:lnTo>
                  <a:lnTo>
                    <a:pt x="1304" y="890"/>
                  </a:lnTo>
                  <a:lnTo>
                    <a:pt x="1303" y="892"/>
                  </a:lnTo>
                  <a:lnTo>
                    <a:pt x="1194" y="902"/>
                  </a:lnTo>
                  <a:lnTo>
                    <a:pt x="1086" y="907"/>
                  </a:lnTo>
                  <a:lnTo>
                    <a:pt x="1052" y="907"/>
                  </a:lnTo>
                  <a:lnTo>
                    <a:pt x="1030" y="905"/>
                  </a:lnTo>
                  <a:lnTo>
                    <a:pt x="1018" y="905"/>
                  </a:lnTo>
                  <a:lnTo>
                    <a:pt x="1017" y="904"/>
                  </a:lnTo>
                  <a:lnTo>
                    <a:pt x="1008" y="902"/>
                  </a:lnTo>
                  <a:lnTo>
                    <a:pt x="1008" y="904"/>
                  </a:lnTo>
                  <a:lnTo>
                    <a:pt x="997" y="904"/>
                  </a:lnTo>
                  <a:lnTo>
                    <a:pt x="996" y="902"/>
                  </a:lnTo>
                  <a:lnTo>
                    <a:pt x="985" y="901"/>
                  </a:lnTo>
                  <a:lnTo>
                    <a:pt x="985" y="902"/>
                  </a:lnTo>
                  <a:lnTo>
                    <a:pt x="980" y="902"/>
                  </a:lnTo>
                  <a:lnTo>
                    <a:pt x="971" y="899"/>
                  </a:lnTo>
                  <a:lnTo>
                    <a:pt x="865" y="886"/>
                  </a:lnTo>
                  <a:lnTo>
                    <a:pt x="864" y="886"/>
                  </a:lnTo>
                  <a:lnTo>
                    <a:pt x="755" y="857"/>
                  </a:lnTo>
                  <a:lnTo>
                    <a:pt x="754" y="857"/>
                  </a:lnTo>
                  <a:lnTo>
                    <a:pt x="646" y="816"/>
                  </a:lnTo>
                  <a:lnTo>
                    <a:pt x="645" y="816"/>
                  </a:lnTo>
                  <a:lnTo>
                    <a:pt x="536" y="760"/>
                  </a:lnTo>
                  <a:lnTo>
                    <a:pt x="534" y="758"/>
                  </a:lnTo>
                  <a:lnTo>
                    <a:pt x="425" y="689"/>
                  </a:lnTo>
                  <a:lnTo>
                    <a:pt x="424" y="687"/>
                  </a:lnTo>
                  <a:lnTo>
                    <a:pt x="316" y="602"/>
                  </a:lnTo>
                  <a:lnTo>
                    <a:pt x="315" y="602"/>
                  </a:lnTo>
                  <a:lnTo>
                    <a:pt x="206" y="506"/>
                  </a:lnTo>
                  <a:lnTo>
                    <a:pt x="97" y="393"/>
                  </a:lnTo>
                  <a:lnTo>
                    <a:pt x="95" y="392"/>
                  </a:lnTo>
                  <a:lnTo>
                    <a:pt x="85" y="380"/>
                  </a:lnTo>
                  <a:lnTo>
                    <a:pt x="73" y="368"/>
                  </a:lnTo>
                  <a:lnTo>
                    <a:pt x="62" y="356"/>
                  </a:lnTo>
                  <a:lnTo>
                    <a:pt x="63" y="356"/>
                  </a:lnTo>
                  <a:lnTo>
                    <a:pt x="41" y="331"/>
                  </a:lnTo>
                  <a:lnTo>
                    <a:pt x="39" y="331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21" y="262"/>
                  </a:lnTo>
                  <a:lnTo>
                    <a:pt x="63" y="310"/>
                  </a:lnTo>
                  <a:lnTo>
                    <a:pt x="86" y="334"/>
                  </a:lnTo>
                  <a:lnTo>
                    <a:pt x="97" y="347"/>
                  </a:lnTo>
                  <a:lnTo>
                    <a:pt x="109" y="359"/>
                  </a:lnTo>
                  <a:lnTo>
                    <a:pt x="119" y="371"/>
                  </a:lnTo>
                  <a:lnTo>
                    <a:pt x="228" y="483"/>
                  </a:lnTo>
                  <a:lnTo>
                    <a:pt x="227" y="483"/>
                  </a:lnTo>
                  <a:lnTo>
                    <a:pt x="336" y="580"/>
                  </a:lnTo>
                  <a:lnTo>
                    <a:pt x="336" y="578"/>
                  </a:lnTo>
                  <a:lnTo>
                    <a:pt x="443" y="663"/>
                  </a:lnTo>
                  <a:lnTo>
                    <a:pt x="549" y="731"/>
                  </a:lnTo>
                  <a:lnTo>
                    <a:pt x="657" y="786"/>
                  </a:lnTo>
                  <a:lnTo>
                    <a:pt x="764" y="826"/>
                  </a:lnTo>
                  <a:lnTo>
                    <a:pt x="872" y="855"/>
                  </a:lnTo>
                  <a:lnTo>
                    <a:pt x="979" y="869"/>
                  </a:lnTo>
                  <a:lnTo>
                    <a:pt x="982" y="869"/>
                  </a:lnTo>
                  <a:lnTo>
                    <a:pt x="987" y="870"/>
                  </a:lnTo>
                  <a:lnTo>
                    <a:pt x="988" y="870"/>
                  </a:lnTo>
                  <a:lnTo>
                    <a:pt x="1000" y="872"/>
                  </a:lnTo>
                  <a:lnTo>
                    <a:pt x="1011" y="872"/>
                  </a:lnTo>
                  <a:lnTo>
                    <a:pt x="1021" y="873"/>
                  </a:lnTo>
                  <a:lnTo>
                    <a:pt x="1032" y="873"/>
                  </a:lnTo>
                  <a:lnTo>
                    <a:pt x="1053" y="875"/>
                  </a:lnTo>
                  <a:lnTo>
                    <a:pt x="1085" y="875"/>
                  </a:lnTo>
                  <a:lnTo>
                    <a:pt x="1191" y="870"/>
                  </a:lnTo>
                  <a:lnTo>
                    <a:pt x="1300" y="860"/>
                  </a:lnTo>
                  <a:lnTo>
                    <a:pt x="1407" y="845"/>
                  </a:lnTo>
                  <a:lnTo>
                    <a:pt x="1624" y="804"/>
                  </a:lnTo>
                  <a:lnTo>
                    <a:pt x="2165" y="668"/>
                  </a:lnTo>
                  <a:lnTo>
                    <a:pt x="3250" y="344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351263" y="4814713"/>
              <a:ext cx="3276638" cy="830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 smtClean="0">
                  <a:solidFill>
                    <a:schemeClr val="accent6"/>
                  </a:solidFill>
                  <a:latin typeface="+mn-lt"/>
                  <a:cs typeface="+mn-cs"/>
                </a:rPr>
                <a:t>Dynamic</a:t>
              </a:r>
              <a:br>
                <a:rPr lang="en-US" sz="2400" kern="0" dirty="0" smtClean="0">
                  <a:solidFill>
                    <a:schemeClr val="accent6"/>
                  </a:solidFill>
                  <a:latin typeface="+mn-lt"/>
                  <a:cs typeface="+mn-cs"/>
                </a:rPr>
              </a:br>
              <a:r>
                <a:rPr lang="en-US" sz="2400" kern="0" dirty="0" smtClean="0">
                  <a:solidFill>
                    <a:schemeClr val="accent6"/>
                  </a:solidFill>
                  <a:latin typeface="+mn-lt"/>
                  <a:cs typeface="+mn-cs"/>
                </a:rPr>
                <a:t>(stochastic control)</a:t>
              </a:r>
              <a:endParaRPr lang="en-US" sz="2400" kern="0" dirty="0">
                <a:solidFill>
                  <a:schemeClr val="accent6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88" name="Straight Connector 87"/>
          <p:cNvCxnSpPr>
            <a:cxnSpLocks noChangeShapeType="1"/>
          </p:cNvCxnSpPr>
          <p:nvPr/>
        </p:nvCxnSpPr>
        <p:spPr bwMode="auto">
          <a:xfrm flipV="1">
            <a:off x="1408039" y="2036763"/>
            <a:ext cx="5822950" cy="61912"/>
          </a:xfrm>
          <a:prstGeom prst="line">
            <a:avLst/>
          </a:prstGeom>
          <a:noFill/>
          <a:ln w="38100" algn="ctr">
            <a:solidFill>
              <a:schemeClr val="tx2"/>
            </a:solidFill>
            <a:prstDash val="sysDot"/>
            <a:round/>
            <a:headEnd/>
            <a:tailEnd/>
          </a:ln>
        </p:spPr>
      </p:cxnSp>
      <p:sp>
        <p:nvSpPr>
          <p:cNvPr id="90" name="TextBox 89"/>
          <p:cNvSpPr txBox="1"/>
          <p:nvPr/>
        </p:nvSpPr>
        <p:spPr>
          <a:xfrm>
            <a:off x="7272300" y="1304764"/>
            <a:ext cx="1906291" cy="127419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cs typeface="+mn-cs"/>
              </a:rPr>
              <a:t>Dynamic 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cs typeface="+mn-cs"/>
              </a:rPr>
              <a:t>(worst-case</a:t>
            </a:r>
            <a:br>
              <a:rPr lang="en-US" sz="2400" kern="0" dirty="0" smtClean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en-US" sz="2400" kern="0" dirty="0" smtClean="0">
                <a:solidFill>
                  <a:schemeClr val="tx2"/>
                </a:solidFill>
                <a:latin typeface="+mn-lt"/>
                <a:cs typeface="+mn-cs"/>
              </a:rPr>
              <a:t> control)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85845" y="5514327"/>
            <a:ext cx="671049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tx2"/>
                </a:solidFill>
                <a:latin typeface="Comic Sans MS" pitchFamily="66" charset="0"/>
                <a:cs typeface="+mn-cs"/>
              </a:rPr>
              <a:t>Robustness/Optimality Tradeoff</a:t>
            </a:r>
          </a:p>
        </p:txBody>
      </p:sp>
      <p:sp>
        <p:nvSpPr>
          <p:cNvPr id="94" name="Down Arrow 93"/>
          <p:cNvSpPr/>
          <p:nvPr/>
        </p:nvSpPr>
        <p:spPr bwMode="auto">
          <a:xfrm>
            <a:off x="3838173" y="4725144"/>
            <a:ext cx="756084" cy="684076"/>
          </a:xfrm>
          <a:prstGeom prst="downArrow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US" sz="2400" kern="0" dirty="0" smtClean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5838" y="1544926"/>
            <a:ext cx="7067298" cy="1956082"/>
            <a:chOff x="4338638" y="5168346"/>
            <a:chExt cx="4567237" cy="1037569"/>
          </a:xfrm>
        </p:grpSpPr>
        <p:sp>
          <p:nvSpPr>
            <p:cNvPr id="5" name="Rectangle 4"/>
            <p:cNvSpPr/>
            <p:nvPr/>
          </p:nvSpPr>
          <p:spPr bwMode="auto">
            <a:xfrm>
              <a:off x="4338638" y="5168346"/>
              <a:ext cx="4567237" cy="1037569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400" kern="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51230" y="5252587"/>
              <a:ext cx="4399471" cy="83259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 u="sng" kern="0" dirty="0" smtClean="0">
                  <a:latin typeface="+mn-lt"/>
                </a:rPr>
                <a:t>Theorem:</a:t>
              </a:r>
              <a:r>
                <a:rPr lang="en-US" sz="2400" kern="0" dirty="0" smtClean="0">
                  <a:latin typeface="+mn-lt"/>
                </a:rPr>
                <a:t/>
              </a:r>
              <a:br>
                <a:rPr lang="en-US" sz="2400" kern="0" dirty="0" smtClean="0">
                  <a:latin typeface="+mn-lt"/>
                </a:rPr>
              </a:br>
              <a:r>
                <a:rPr lang="en-US" sz="2400" kern="0" dirty="0" smtClean="0">
                  <a:latin typeface="+mn-lt"/>
                </a:rPr>
                <a:t>For </a:t>
              </a:r>
              <a:r>
                <a:rPr lang="en-US" sz="2400" kern="0" dirty="0" smtClean="0">
                  <a:latin typeface="Times" pitchFamily="18" charset="0"/>
                  <a:cs typeface="Times" pitchFamily="18" charset="0"/>
                </a:rPr>
                <a:t>P(s)=s</a:t>
              </a:r>
              <a:r>
                <a:rPr lang="en-US" sz="2400" kern="0" baseline="30000" dirty="0" smtClean="0">
                  <a:latin typeface="Times" pitchFamily="18" charset="0"/>
                  <a:cs typeface="Times" pitchFamily="18" charset="0"/>
                </a:rPr>
                <a:t>2</a:t>
              </a:r>
              <a:r>
                <a:rPr lang="en-US" sz="2400" kern="0" dirty="0" smtClean="0">
                  <a:latin typeface="+mn-lt"/>
                  <a:cs typeface="Times New Roman" pitchFamily="18" charset="0"/>
                </a:rPr>
                <a:t>, speeds optimal for PS with </a:t>
              </a:r>
              <a:r>
                <a:rPr lang="el-GR" sz="2400" kern="0" dirty="0" smtClean="0">
                  <a:cs typeface="Times New Roman" pitchFamily="18" charset="0"/>
                </a:rPr>
                <a:t>ρ</a:t>
              </a:r>
              <a:r>
                <a:rPr lang="en-US" sz="2400" kern="0" dirty="0" smtClean="0">
                  <a:latin typeface="+mn-lt"/>
                  <a:cs typeface="Times New Roman" pitchFamily="18" charset="0"/>
                </a:rPr>
                <a:t> are </a:t>
              </a:r>
              <a:br>
                <a:rPr lang="en-US" sz="2400" kern="0" dirty="0" smtClean="0">
                  <a:latin typeface="+mn-lt"/>
                  <a:cs typeface="Times New Roman" pitchFamily="18" charset="0"/>
                </a:rPr>
              </a:br>
              <a:r>
                <a:rPr lang="en-US" sz="2400" kern="0" dirty="0" smtClean="0">
                  <a:latin typeface="+mn-lt"/>
                  <a:cs typeface="Times New Roman" pitchFamily="18" charset="0"/>
                </a:rPr>
                <a:t>          2</a:t>
              </a:r>
              <a:r>
                <a:rPr lang="el-GR" sz="2400" kern="0" dirty="0" smtClean="0">
                  <a:latin typeface="+mn-lt"/>
                  <a:cs typeface="Times New Roman" pitchFamily="18" charset="0"/>
                </a:rPr>
                <a:t>(2ρ</a:t>
              </a:r>
              <a:r>
                <a:rPr lang="en-AU" sz="2400" kern="0" baseline="30000" dirty="0" smtClean="0">
                  <a:solidFill>
                    <a:prstClr val="white"/>
                  </a:solidFill>
                  <a:latin typeface="Century Gothic"/>
                  <a:cs typeface="Times New Roman" pitchFamily="18" charset="0"/>
                </a:rPr>
                <a:t>2</a:t>
              </a:r>
              <a:r>
                <a:rPr lang="el-GR" sz="2400" kern="0" dirty="0" smtClean="0">
                  <a:latin typeface="+mn-lt"/>
                  <a:cs typeface="Times New Roman" pitchFamily="18" charset="0"/>
                </a:rPr>
                <a:t> +2ρ + 1)</a:t>
              </a:r>
              <a:r>
                <a:rPr lang="en-US" sz="2400" kern="0" dirty="0" smtClean="0">
                  <a:latin typeface="+mn-lt"/>
                  <a:cs typeface="Times New Roman" pitchFamily="18" charset="0"/>
                </a:rPr>
                <a:t>-competitive under SRPT</a:t>
              </a:r>
              <a:br>
                <a:rPr lang="en-US" sz="2400" kern="0" dirty="0" smtClean="0">
                  <a:latin typeface="+mn-lt"/>
                  <a:cs typeface="Times New Roman" pitchFamily="18" charset="0"/>
                </a:rPr>
              </a:br>
              <a:r>
                <a:rPr lang="en-US" sz="2400" kern="0" dirty="0" smtClean="0">
                  <a:latin typeface="+mn-lt"/>
                  <a:cs typeface="Times New Roman" pitchFamily="18" charset="0"/>
                </a:rPr>
                <a:t>          </a:t>
              </a:r>
              <a:r>
                <a:rPr lang="en-US" sz="2400" kern="0" dirty="0" smtClean="0">
                  <a:latin typeface="+mn-lt"/>
                  <a:cs typeface="+mn-cs"/>
                </a:rPr>
                <a:t>6(2</a:t>
              </a:r>
              <a:r>
                <a:rPr lang="el-GR" sz="2400" kern="0" dirty="0" smtClean="0">
                  <a:solidFill>
                    <a:prstClr val="white"/>
                  </a:solidFill>
                  <a:latin typeface="Century Gothic"/>
                  <a:cs typeface="Times New Roman" pitchFamily="18" charset="0"/>
                </a:rPr>
                <a:t>ρ</a:t>
              </a:r>
              <a:r>
                <a:rPr lang="en-AU" sz="2400" kern="0" baseline="30000" dirty="0" smtClean="0">
                  <a:solidFill>
                    <a:prstClr val="white"/>
                  </a:solidFill>
                  <a:latin typeface="Century Gothic"/>
                  <a:cs typeface="Times New Roman" pitchFamily="18" charset="0"/>
                </a:rPr>
                <a:t>2</a:t>
              </a:r>
              <a:r>
                <a:rPr lang="el-GR" sz="2400" kern="0" dirty="0" smtClean="0">
                  <a:solidFill>
                    <a:prstClr val="white"/>
                  </a:solidFill>
                  <a:latin typeface="Century Gothic"/>
                  <a:cs typeface="Times New Roman" pitchFamily="18" charset="0"/>
                </a:rPr>
                <a:t> </a:t>
              </a:r>
              <a:r>
                <a:rPr lang="en-AU" sz="2400" kern="0" dirty="0" smtClean="0">
                  <a:solidFill>
                    <a:prstClr val="white"/>
                  </a:solidFill>
                  <a:latin typeface="Century Gothic"/>
                  <a:cs typeface="Times New Roman" pitchFamily="18" charset="0"/>
                </a:rPr>
                <a:t>+2</a:t>
              </a:r>
              <a:r>
                <a:rPr lang="el-GR" sz="2400" kern="0" dirty="0" smtClean="0">
                  <a:latin typeface="+mn-lt"/>
                  <a:cs typeface="Times New Roman" pitchFamily="18" charset="0"/>
                </a:rPr>
                <a:t>ρ</a:t>
              </a:r>
              <a:r>
                <a:rPr lang="en-US" sz="2400" kern="0" dirty="0" smtClean="0">
                  <a:latin typeface="+mn-lt"/>
                  <a:cs typeface="+mn-cs"/>
                </a:rPr>
                <a:t> + 1)-competitive under PS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71700" y="3248980"/>
            <a:ext cx="3970959" cy="2058400"/>
            <a:chOff x="2919663" y="2839453"/>
            <a:chExt cx="3970959" cy="205840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16200000" flipV="1">
              <a:off x="3441032" y="3120190"/>
              <a:ext cx="1074821" cy="5133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919663" y="3882190"/>
              <a:ext cx="3970959" cy="1015663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Tradeoff between</a:t>
              </a:r>
              <a:b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optimality and robustness</a:t>
              </a:r>
              <a:b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0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through tuning estimated load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9752" y="120535"/>
            <a:ext cx="6192688" cy="1868304"/>
            <a:chOff x="109899" y="5398388"/>
            <a:chExt cx="6192688" cy="1868304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0800000" flipV="1">
              <a:off x="1203159" y="6464591"/>
              <a:ext cx="1459830" cy="8021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09899" y="5398388"/>
              <a:ext cx="6192688" cy="1077218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R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worst-case result for </a:t>
              </a:r>
              <a:br>
                <a:rPr lang="en-US" sz="32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32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optimal stochastic control</a:t>
              </a:r>
            </a:p>
          </p:txBody>
        </p:sp>
      </p:grpSp>
      <p:sp>
        <p:nvSpPr>
          <p:cNvPr id="16" name="Isosceles Triangle 15">
            <a:hlinkClick r:id="rId3" action="ppaction://hlinksldjump"/>
          </p:cNvPr>
          <p:cNvSpPr/>
          <p:nvPr/>
        </p:nvSpPr>
        <p:spPr bwMode="auto">
          <a:xfrm rot="10800000">
            <a:off x="0" y="6173924"/>
            <a:ext cx="864096" cy="684076"/>
          </a:xfrm>
          <a:prstGeom prst="triangle">
            <a:avLst>
              <a:gd name="adj" fmla="val 51707"/>
            </a:avLst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AU" sz="2400" kern="0" dirty="0" smtClean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325" y="92075"/>
            <a:ext cx="3752850" cy="2878138"/>
            <a:chOff x="4147643" y="3978457"/>
            <a:chExt cx="3752979" cy="2879543"/>
          </a:xfrm>
        </p:grpSpPr>
        <p:pic>
          <p:nvPicPr>
            <p:cNvPr id="31840" name="Picture 2" descr="C:\Documents and Settings\adamw\Local Settings\Temporary Internet Files\Content.IE5\8F3698YU\MCj0432609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09461" y="5566839"/>
              <a:ext cx="1291161" cy="129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Callout 6"/>
            <p:cNvSpPr/>
            <p:nvPr/>
          </p:nvSpPr>
          <p:spPr bwMode="auto">
            <a:xfrm>
              <a:off x="4147643" y="3978457"/>
              <a:ext cx="3611687" cy="1971050"/>
            </a:xfrm>
            <a:prstGeom prst="wedgeEllipseCallout">
              <a:avLst>
                <a:gd name="adj1" fmla="val 32478"/>
                <a:gd name="adj2" fmla="val 55238"/>
              </a:avLst>
            </a:prstGeom>
            <a:solidFill>
              <a:schemeClr val="bg2">
                <a:lumMod val="50000"/>
              </a:schemeClr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Arial" charset="0"/>
                </a:rPr>
                <a:t>Can we improve</a:t>
              </a:r>
            </a:p>
            <a:p>
              <a:pPr algn="ctr" eaLnBrk="0" hangingPunct="0">
                <a:defRPr/>
              </a:pPr>
              <a:r>
                <a:rPr lang="en-US" sz="24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  <a:cs typeface="Arial" charset="0"/>
                </a:rPr>
                <a:t>robustness further</a:t>
              </a:r>
              <a:r>
                <a:rPr lang="en-US" sz="24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j-lt"/>
                  <a:cs typeface="Arial" charset="0"/>
                </a:rPr>
                <a:t>?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55675" y="3260725"/>
            <a:ext cx="6588125" cy="3581400"/>
            <a:chOff x="955076" y="3261359"/>
            <a:chExt cx="6588724" cy="3581103"/>
          </a:xfrm>
        </p:grpSpPr>
        <p:sp>
          <p:nvSpPr>
            <p:cNvPr id="10" name="Rectangle 9"/>
            <p:cNvSpPr/>
            <p:nvPr/>
          </p:nvSpPr>
          <p:spPr bwMode="auto">
            <a:xfrm>
              <a:off x="1598072" y="3350252"/>
              <a:ext cx="5874284" cy="2857263"/>
            </a:xfrm>
            <a:prstGeom prst="rect">
              <a:avLst/>
            </a:prstGeom>
            <a:solidFill>
              <a:schemeClr val="bg2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400" kern="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762" name="Line 11"/>
            <p:cNvSpPr>
              <a:spLocks noChangeShapeType="1"/>
            </p:cNvSpPr>
            <p:nvPr/>
          </p:nvSpPr>
          <p:spPr bwMode="auto">
            <a:xfrm flipV="1">
              <a:off x="1571827" y="3335248"/>
              <a:ext cx="1352" cy="28618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63" name="Line 12"/>
            <p:cNvSpPr>
              <a:spLocks noChangeShapeType="1"/>
            </p:cNvSpPr>
            <p:nvPr/>
          </p:nvSpPr>
          <p:spPr bwMode="auto">
            <a:xfrm>
              <a:off x="1571827" y="3335248"/>
              <a:ext cx="5866538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64" name="Line 13"/>
            <p:cNvSpPr>
              <a:spLocks noChangeShapeType="1"/>
            </p:cNvSpPr>
            <p:nvPr/>
          </p:nvSpPr>
          <p:spPr bwMode="auto">
            <a:xfrm>
              <a:off x="7438365" y="3335248"/>
              <a:ext cx="1352" cy="28618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65" name="Line 14"/>
            <p:cNvSpPr>
              <a:spLocks noChangeShapeType="1"/>
            </p:cNvSpPr>
            <p:nvPr/>
          </p:nvSpPr>
          <p:spPr bwMode="auto">
            <a:xfrm flipH="1"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66" name="Line 15"/>
            <p:cNvSpPr>
              <a:spLocks noChangeShapeType="1"/>
            </p:cNvSpPr>
            <p:nvPr/>
          </p:nvSpPr>
          <p:spPr bwMode="auto">
            <a:xfrm>
              <a:off x="1571827" y="3332609"/>
              <a:ext cx="5866538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67" name="Line 16"/>
            <p:cNvSpPr>
              <a:spLocks noChangeShapeType="1"/>
            </p:cNvSpPr>
            <p:nvPr/>
          </p:nvSpPr>
          <p:spPr bwMode="auto">
            <a:xfrm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68" name="Line 17"/>
            <p:cNvSpPr>
              <a:spLocks noChangeShapeType="1"/>
            </p:cNvSpPr>
            <p:nvPr/>
          </p:nvSpPr>
          <p:spPr bwMode="auto">
            <a:xfrm flipV="1">
              <a:off x="7438365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69" name="Line 18"/>
            <p:cNvSpPr>
              <a:spLocks noChangeShapeType="1"/>
            </p:cNvSpPr>
            <p:nvPr/>
          </p:nvSpPr>
          <p:spPr bwMode="auto">
            <a:xfrm flipV="1">
              <a:off x="1571827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0" name="Line 19"/>
            <p:cNvSpPr>
              <a:spLocks noChangeShapeType="1"/>
            </p:cNvSpPr>
            <p:nvPr/>
          </p:nvSpPr>
          <p:spPr bwMode="auto">
            <a:xfrm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1" name="Line 20"/>
            <p:cNvSpPr>
              <a:spLocks noChangeShapeType="1"/>
            </p:cNvSpPr>
            <p:nvPr/>
          </p:nvSpPr>
          <p:spPr bwMode="auto">
            <a:xfrm flipV="1">
              <a:off x="1571827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2" name="Line 21"/>
            <p:cNvSpPr>
              <a:spLocks noChangeShapeType="1"/>
            </p:cNvSpPr>
            <p:nvPr/>
          </p:nvSpPr>
          <p:spPr bwMode="auto">
            <a:xfrm flipV="1">
              <a:off x="1571827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3" name="Line 22"/>
            <p:cNvSpPr>
              <a:spLocks noChangeShapeType="1"/>
            </p:cNvSpPr>
            <p:nvPr/>
          </p:nvSpPr>
          <p:spPr bwMode="auto">
            <a:xfrm>
              <a:off x="1571827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4" name="Freeform 23"/>
            <p:cNvSpPr>
              <a:spLocks noEditPoints="1"/>
            </p:cNvSpPr>
            <p:nvPr/>
          </p:nvSpPr>
          <p:spPr bwMode="auto">
            <a:xfrm>
              <a:off x="1520461" y="6297421"/>
              <a:ext cx="98677" cy="149099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2147483647 h 113"/>
                <a:gd name="T48" fmla="*/ 2147483647 w 73"/>
                <a:gd name="T49" fmla="*/ 0 h 113"/>
                <a:gd name="T50" fmla="*/ 2147483647 w 73"/>
                <a:gd name="T51" fmla="*/ 0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2147483647 w 73"/>
                <a:gd name="T87" fmla="*/ 2147483647 h 113"/>
                <a:gd name="T88" fmla="*/ 0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2147483647 h 113"/>
                <a:gd name="T102" fmla="*/ 2147483647 w 73"/>
                <a:gd name="T103" fmla="*/ 0 h 1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113"/>
                <a:gd name="T158" fmla="*/ 73 w 73"/>
                <a:gd name="T159" fmla="*/ 113 h 1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8" y="85"/>
                  </a:lnTo>
                  <a:lnTo>
                    <a:pt x="21" y="92"/>
                  </a:lnTo>
                  <a:lnTo>
                    <a:pt x="26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2" y="100"/>
                  </a:lnTo>
                  <a:lnTo>
                    <a:pt x="46" y="98"/>
                  </a:lnTo>
                  <a:lnTo>
                    <a:pt x="50" y="95"/>
                  </a:lnTo>
                  <a:lnTo>
                    <a:pt x="53" y="92"/>
                  </a:lnTo>
                  <a:lnTo>
                    <a:pt x="56" y="85"/>
                  </a:lnTo>
                  <a:lnTo>
                    <a:pt x="58" y="72"/>
                  </a:lnTo>
                  <a:lnTo>
                    <a:pt x="59" y="57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3" y="21"/>
                  </a:lnTo>
                  <a:lnTo>
                    <a:pt x="49" y="16"/>
                  </a:lnTo>
                  <a:lnTo>
                    <a:pt x="42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9" y="1"/>
                  </a:lnTo>
                  <a:lnTo>
                    <a:pt x="53" y="3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7"/>
                  </a:lnTo>
                  <a:lnTo>
                    <a:pt x="46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6" y="91"/>
                  </a:lnTo>
                  <a:lnTo>
                    <a:pt x="2" y="76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1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flipV="1">
              <a:off x="2304468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6" name="Line 25"/>
            <p:cNvSpPr>
              <a:spLocks noChangeShapeType="1"/>
            </p:cNvSpPr>
            <p:nvPr/>
          </p:nvSpPr>
          <p:spPr bwMode="auto">
            <a:xfrm>
              <a:off x="2304468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7" name="Freeform 26"/>
            <p:cNvSpPr>
              <a:spLocks/>
            </p:cNvSpPr>
            <p:nvPr/>
          </p:nvSpPr>
          <p:spPr bwMode="auto">
            <a:xfrm>
              <a:off x="2253102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0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112"/>
                <a:gd name="T149" fmla="*/ 72 w 72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20" y="44"/>
                  </a:lnTo>
                  <a:lnTo>
                    <a:pt x="26" y="40"/>
                  </a:lnTo>
                  <a:lnTo>
                    <a:pt x="33" y="37"/>
                  </a:lnTo>
                  <a:lnTo>
                    <a:pt x="39" y="37"/>
                  </a:lnTo>
                  <a:lnTo>
                    <a:pt x="53" y="38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3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1" y="94"/>
                  </a:lnTo>
                  <a:lnTo>
                    <a:pt x="26" y="97"/>
                  </a:lnTo>
                  <a:lnTo>
                    <a:pt x="30" y="99"/>
                  </a:lnTo>
                  <a:lnTo>
                    <a:pt x="36" y="100"/>
                  </a:lnTo>
                  <a:lnTo>
                    <a:pt x="41" y="99"/>
                  </a:lnTo>
                  <a:lnTo>
                    <a:pt x="45" y="99"/>
                  </a:lnTo>
                  <a:lnTo>
                    <a:pt x="50" y="96"/>
                  </a:lnTo>
                  <a:lnTo>
                    <a:pt x="53" y="93"/>
                  </a:lnTo>
                  <a:lnTo>
                    <a:pt x="56" y="88"/>
                  </a:lnTo>
                  <a:lnTo>
                    <a:pt x="59" y="73"/>
                  </a:lnTo>
                  <a:lnTo>
                    <a:pt x="59" y="67"/>
                  </a:lnTo>
                  <a:lnTo>
                    <a:pt x="56" y="61"/>
                  </a:lnTo>
                  <a:lnTo>
                    <a:pt x="54" y="56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1" y="50"/>
                  </a:lnTo>
                  <a:lnTo>
                    <a:pt x="36" y="49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4" y="52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27"/>
            <p:cNvSpPr>
              <a:spLocks noChangeShapeType="1"/>
            </p:cNvSpPr>
            <p:nvPr/>
          </p:nvSpPr>
          <p:spPr bwMode="auto">
            <a:xfrm flipV="1">
              <a:off x="3038461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79" name="Line 28"/>
            <p:cNvSpPr>
              <a:spLocks noChangeShapeType="1"/>
            </p:cNvSpPr>
            <p:nvPr/>
          </p:nvSpPr>
          <p:spPr bwMode="auto">
            <a:xfrm>
              <a:off x="3038461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80" name="Freeform 29"/>
            <p:cNvSpPr>
              <a:spLocks/>
            </p:cNvSpPr>
            <p:nvPr/>
          </p:nvSpPr>
          <p:spPr bwMode="auto">
            <a:xfrm>
              <a:off x="2943840" y="6297421"/>
              <a:ext cx="54069" cy="147779"/>
            </a:xfrm>
            <a:custGeom>
              <a:avLst/>
              <a:gdLst>
                <a:gd name="T0" fmla="*/ 2147483647 w 40"/>
                <a:gd name="T1" fmla="*/ 0 h 112"/>
                <a:gd name="T2" fmla="*/ 2147483647 w 40"/>
                <a:gd name="T3" fmla="*/ 0 h 112"/>
                <a:gd name="T4" fmla="*/ 2147483647 w 40"/>
                <a:gd name="T5" fmla="*/ 2147483647 h 112"/>
                <a:gd name="T6" fmla="*/ 2147483647 w 40"/>
                <a:gd name="T7" fmla="*/ 2147483647 h 112"/>
                <a:gd name="T8" fmla="*/ 2147483647 w 40"/>
                <a:gd name="T9" fmla="*/ 2147483647 h 112"/>
                <a:gd name="T10" fmla="*/ 2147483647 w 40"/>
                <a:gd name="T11" fmla="*/ 2147483647 h 112"/>
                <a:gd name="T12" fmla="*/ 2147483647 w 40"/>
                <a:gd name="T13" fmla="*/ 2147483647 h 112"/>
                <a:gd name="T14" fmla="*/ 2147483647 w 40"/>
                <a:gd name="T15" fmla="*/ 2147483647 h 112"/>
                <a:gd name="T16" fmla="*/ 0 w 40"/>
                <a:gd name="T17" fmla="*/ 2147483647 h 112"/>
                <a:gd name="T18" fmla="*/ 0 w 40"/>
                <a:gd name="T19" fmla="*/ 2147483647 h 112"/>
                <a:gd name="T20" fmla="*/ 2147483647 w 40"/>
                <a:gd name="T21" fmla="*/ 2147483647 h 112"/>
                <a:gd name="T22" fmla="*/ 2147483647 w 40"/>
                <a:gd name="T23" fmla="*/ 2147483647 h 112"/>
                <a:gd name="T24" fmla="*/ 2147483647 w 40"/>
                <a:gd name="T25" fmla="*/ 2147483647 h 112"/>
                <a:gd name="T26" fmla="*/ 2147483647 w 40"/>
                <a:gd name="T27" fmla="*/ 2147483647 h 112"/>
                <a:gd name="T28" fmla="*/ 2147483647 w 40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112"/>
                <a:gd name="T47" fmla="*/ 40 w 40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112">
                  <a:moveTo>
                    <a:pt x="31" y="0"/>
                  </a:moveTo>
                  <a:lnTo>
                    <a:pt x="40" y="0"/>
                  </a:lnTo>
                  <a:lnTo>
                    <a:pt x="40" y="112"/>
                  </a:lnTo>
                  <a:lnTo>
                    <a:pt x="26" y="112"/>
                  </a:lnTo>
                  <a:lnTo>
                    <a:pt x="26" y="24"/>
                  </a:lnTo>
                  <a:lnTo>
                    <a:pt x="23" y="27"/>
                  </a:lnTo>
                  <a:lnTo>
                    <a:pt x="18" y="30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8" y="24"/>
                  </a:lnTo>
                  <a:lnTo>
                    <a:pt x="20" y="15"/>
                  </a:lnTo>
                  <a:lnTo>
                    <a:pt x="25" y="10"/>
                  </a:lnTo>
                  <a:lnTo>
                    <a:pt x="28" y="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0"/>
            <p:cNvSpPr>
              <a:spLocks noEditPoints="1"/>
            </p:cNvSpPr>
            <p:nvPr/>
          </p:nvSpPr>
          <p:spPr bwMode="auto">
            <a:xfrm>
              <a:off x="3046572" y="6297421"/>
              <a:ext cx="98676" cy="149099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31"/>
            <p:cNvSpPr>
              <a:spLocks noChangeShapeType="1"/>
            </p:cNvSpPr>
            <p:nvPr/>
          </p:nvSpPr>
          <p:spPr bwMode="auto">
            <a:xfrm flipV="1">
              <a:off x="3771103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83" name="Line 32"/>
            <p:cNvSpPr>
              <a:spLocks noChangeShapeType="1"/>
            </p:cNvSpPr>
            <p:nvPr/>
          </p:nvSpPr>
          <p:spPr bwMode="auto">
            <a:xfrm>
              <a:off x="3771103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84" name="Freeform 33"/>
            <p:cNvSpPr>
              <a:spLocks/>
            </p:cNvSpPr>
            <p:nvPr/>
          </p:nvSpPr>
          <p:spPr bwMode="auto">
            <a:xfrm>
              <a:off x="3676481" y="6297421"/>
              <a:ext cx="52717" cy="147779"/>
            </a:xfrm>
            <a:custGeom>
              <a:avLst/>
              <a:gdLst>
                <a:gd name="T0" fmla="*/ 2147483647 w 39"/>
                <a:gd name="T1" fmla="*/ 0 h 112"/>
                <a:gd name="T2" fmla="*/ 2147483647 w 39"/>
                <a:gd name="T3" fmla="*/ 0 h 112"/>
                <a:gd name="T4" fmla="*/ 2147483647 w 39"/>
                <a:gd name="T5" fmla="*/ 2147483647 h 112"/>
                <a:gd name="T6" fmla="*/ 2147483647 w 39"/>
                <a:gd name="T7" fmla="*/ 2147483647 h 112"/>
                <a:gd name="T8" fmla="*/ 2147483647 w 39"/>
                <a:gd name="T9" fmla="*/ 2147483647 h 112"/>
                <a:gd name="T10" fmla="*/ 2147483647 w 39"/>
                <a:gd name="T11" fmla="*/ 2147483647 h 112"/>
                <a:gd name="T12" fmla="*/ 2147483647 w 39"/>
                <a:gd name="T13" fmla="*/ 2147483647 h 112"/>
                <a:gd name="T14" fmla="*/ 2147483647 w 39"/>
                <a:gd name="T15" fmla="*/ 2147483647 h 112"/>
                <a:gd name="T16" fmla="*/ 0 w 39"/>
                <a:gd name="T17" fmla="*/ 2147483647 h 112"/>
                <a:gd name="T18" fmla="*/ 0 w 39"/>
                <a:gd name="T19" fmla="*/ 2147483647 h 112"/>
                <a:gd name="T20" fmla="*/ 2147483647 w 39"/>
                <a:gd name="T21" fmla="*/ 2147483647 h 112"/>
                <a:gd name="T22" fmla="*/ 2147483647 w 39"/>
                <a:gd name="T23" fmla="*/ 2147483647 h 112"/>
                <a:gd name="T24" fmla="*/ 2147483647 w 39"/>
                <a:gd name="T25" fmla="*/ 2147483647 h 112"/>
                <a:gd name="T26" fmla="*/ 2147483647 w 39"/>
                <a:gd name="T27" fmla="*/ 2147483647 h 112"/>
                <a:gd name="T28" fmla="*/ 2147483647 w 39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12"/>
                <a:gd name="T47" fmla="*/ 39 w 39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12">
                  <a:moveTo>
                    <a:pt x="30" y="0"/>
                  </a:moveTo>
                  <a:lnTo>
                    <a:pt x="39" y="0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26" y="24"/>
                  </a:lnTo>
                  <a:lnTo>
                    <a:pt x="23" y="27"/>
                  </a:lnTo>
                  <a:lnTo>
                    <a:pt x="18" y="30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8" y="24"/>
                  </a:lnTo>
                  <a:lnTo>
                    <a:pt x="20" y="15"/>
                  </a:lnTo>
                  <a:lnTo>
                    <a:pt x="24" y="10"/>
                  </a:lnTo>
                  <a:lnTo>
                    <a:pt x="2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34"/>
            <p:cNvSpPr>
              <a:spLocks/>
            </p:cNvSpPr>
            <p:nvPr/>
          </p:nvSpPr>
          <p:spPr bwMode="auto">
            <a:xfrm>
              <a:off x="3779213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0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112"/>
                <a:gd name="T140" fmla="*/ 72 w 72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19" y="44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45" y="37"/>
                  </a:lnTo>
                  <a:lnTo>
                    <a:pt x="53" y="38"/>
                  </a:lnTo>
                  <a:lnTo>
                    <a:pt x="57" y="41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2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4" y="97"/>
                  </a:lnTo>
                  <a:lnTo>
                    <a:pt x="36" y="100"/>
                  </a:lnTo>
                  <a:lnTo>
                    <a:pt x="41" y="99"/>
                  </a:lnTo>
                  <a:lnTo>
                    <a:pt x="45" y="99"/>
                  </a:lnTo>
                  <a:lnTo>
                    <a:pt x="54" y="90"/>
                  </a:lnTo>
                  <a:lnTo>
                    <a:pt x="57" y="85"/>
                  </a:lnTo>
                  <a:lnTo>
                    <a:pt x="57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1" y="50"/>
                  </a:lnTo>
                  <a:lnTo>
                    <a:pt x="36" y="49"/>
                  </a:lnTo>
                  <a:lnTo>
                    <a:pt x="31" y="50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35"/>
            <p:cNvSpPr>
              <a:spLocks noChangeShapeType="1"/>
            </p:cNvSpPr>
            <p:nvPr/>
          </p:nvSpPr>
          <p:spPr bwMode="auto">
            <a:xfrm flipV="1">
              <a:off x="4505096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87" name="Line 36"/>
            <p:cNvSpPr>
              <a:spLocks noChangeShapeType="1"/>
            </p:cNvSpPr>
            <p:nvPr/>
          </p:nvSpPr>
          <p:spPr bwMode="auto">
            <a:xfrm>
              <a:off x="4505096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88" name="Freeform 37"/>
            <p:cNvSpPr>
              <a:spLocks/>
            </p:cNvSpPr>
            <p:nvPr/>
          </p:nvSpPr>
          <p:spPr bwMode="auto">
            <a:xfrm>
              <a:off x="4394253" y="6297421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0 w 73"/>
                <a:gd name="T39" fmla="*/ 2147483647 h 112"/>
                <a:gd name="T40" fmla="*/ 0 w 73"/>
                <a:gd name="T41" fmla="*/ 2147483647 h 112"/>
                <a:gd name="T42" fmla="*/ 2147483647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2147483647 h 112"/>
                <a:gd name="T92" fmla="*/ 2147483647 w 73"/>
                <a:gd name="T93" fmla="*/ 2147483647 h 112"/>
                <a:gd name="T94" fmla="*/ 2147483647 w 73"/>
                <a:gd name="T95" fmla="*/ 2147483647 h 112"/>
                <a:gd name="T96" fmla="*/ 2147483647 w 73"/>
                <a:gd name="T97" fmla="*/ 2147483647 h 112"/>
                <a:gd name="T98" fmla="*/ 2147483647 w 73"/>
                <a:gd name="T99" fmla="*/ 2147483647 h 112"/>
                <a:gd name="T100" fmla="*/ 2147483647 w 73"/>
                <a:gd name="T101" fmla="*/ 2147483647 h 112"/>
                <a:gd name="T102" fmla="*/ 2147483647 w 73"/>
                <a:gd name="T103" fmla="*/ 2147483647 h 112"/>
                <a:gd name="T104" fmla="*/ 2147483647 w 73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"/>
                <a:gd name="T160" fmla="*/ 0 h 112"/>
                <a:gd name="T161" fmla="*/ 73 w 73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" h="112">
                  <a:moveTo>
                    <a:pt x="30" y="0"/>
                  </a:moveTo>
                  <a:lnTo>
                    <a:pt x="46" y="0"/>
                  </a:lnTo>
                  <a:lnTo>
                    <a:pt x="52" y="3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8" y="15"/>
                  </a:lnTo>
                  <a:lnTo>
                    <a:pt x="71" y="23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7" y="47"/>
                  </a:lnTo>
                  <a:lnTo>
                    <a:pt x="65" y="51"/>
                  </a:lnTo>
                  <a:lnTo>
                    <a:pt x="64" y="54"/>
                  </a:lnTo>
                  <a:lnTo>
                    <a:pt x="47" y="71"/>
                  </a:lnTo>
                  <a:lnTo>
                    <a:pt x="35" y="80"/>
                  </a:lnTo>
                  <a:lnTo>
                    <a:pt x="24" y="91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73" y="97"/>
                  </a:lnTo>
                  <a:lnTo>
                    <a:pt x="73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2" y="103"/>
                  </a:lnTo>
                  <a:lnTo>
                    <a:pt x="8" y="91"/>
                  </a:lnTo>
                  <a:lnTo>
                    <a:pt x="11" y="86"/>
                  </a:lnTo>
                  <a:lnTo>
                    <a:pt x="15" y="82"/>
                  </a:lnTo>
                  <a:lnTo>
                    <a:pt x="20" y="76"/>
                  </a:lnTo>
                  <a:lnTo>
                    <a:pt x="27" y="69"/>
                  </a:lnTo>
                  <a:lnTo>
                    <a:pt x="33" y="63"/>
                  </a:lnTo>
                  <a:lnTo>
                    <a:pt x="39" y="59"/>
                  </a:lnTo>
                  <a:lnTo>
                    <a:pt x="49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8" y="30"/>
                  </a:lnTo>
                  <a:lnTo>
                    <a:pt x="55" y="21"/>
                  </a:lnTo>
                  <a:lnTo>
                    <a:pt x="52" y="18"/>
                  </a:lnTo>
                  <a:lnTo>
                    <a:pt x="47" y="15"/>
                  </a:lnTo>
                  <a:lnTo>
                    <a:pt x="43" y="13"/>
                  </a:lnTo>
                  <a:lnTo>
                    <a:pt x="32" y="13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2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38"/>
            <p:cNvSpPr>
              <a:spLocks noEditPoints="1"/>
            </p:cNvSpPr>
            <p:nvPr/>
          </p:nvSpPr>
          <p:spPr bwMode="auto">
            <a:xfrm>
              <a:off x="4513206" y="6297421"/>
              <a:ext cx="98677" cy="149099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6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Line 39"/>
            <p:cNvSpPr>
              <a:spLocks noChangeShapeType="1"/>
            </p:cNvSpPr>
            <p:nvPr/>
          </p:nvSpPr>
          <p:spPr bwMode="auto">
            <a:xfrm flipV="1">
              <a:off x="5237737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91" name="Line 40"/>
            <p:cNvSpPr>
              <a:spLocks noChangeShapeType="1"/>
            </p:cNvSpPr>
            <p:nvPr/>
          </p:nvSpPr>
          <p:spPr bwMode="auto">
            <a:xfrm>
              <a:off x="5237737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92" name="Freeform 41"/>
            <p:cNvSpPr>
              <a:spLocks/>
            </p:cNvSpPr>
            <p:nvPr/>
          </p:nvSpPr>
          <p:spPr bwMode="auto">
            <a:xfrm>
              <a:off x="5126894" y="629742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0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2147483647 h 112"/>
                <a:gd name="T98" fmla="*/ 2147483647 w 72"/>
                <a:gd name="T99" fmla="*/ 2147483647 h 112"/>
                <a:gd name="T100" fmla="*/ 2147483647 w 72"/>
                <a:gd name="T101" fmla="*/ 2147483647 h 112"/>
                <a:gd name="T102" fmla="*/ 2147483647 w 72"/>
                <a:gd name="T103" fmla="*/ 2147483647 h 112"/>
                <a:gd name="T104" fmla="*/ 2147483647 w 72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112"/>
                <a:gd name="T161" fmla="*/ 72 w 72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112">
                  <a:moveTo>
                    <a:pt x="30" y="0"/>
                  </a:moveTo>
                  <a:lnTo>
                    <a:pt x="45" y="0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2" y="7"/>
                  </a:lnTo>
                  <a:lnTo>
                    <a:pt x="68" y="15"/>
                  </a:lnTo>
                  <a:lnTo>
                    <a:pt x="71" y="23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6" y="47"/>
                  </a:lnTo>
                  <a:lnTo>
                    <a:pt x="65" y="51"/>
                  </a:lnTo>
                  <a:lnTo>
                    <a:pt x="63" y="54"/>
                  </a:lnTo>
                  <a:lnTo>
                    <a:pt x="47" y="71"/>
                  </a:lnTo>
                  <a:lnTo>
                    <a:pt x="35" y="80"/>
                  </a:lnTo>
                  <a:lnTo>
                    <a:pt x="24" y="91"/>
                  </a:lnTo>
                  <a:lnTo>
                    <a:pt x="23" y="94"/>
                  </a:lnTo>
                  <a:lnTo>
                    <a:pt x="20" y="97"/>
                  </a:lnTo>
                  <a:lnTo>
                    <a:pt x="72" y="97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103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5" y="82"/>
                  </a:lnTo>
                  <a:lnTo>
                    <a:pt x="20" y="76"/>
                  </a:lnTo>
                  <a:lnTo>
                    <a:pt x="27" y="69"/>
                  </a:lnTo>
                  <a:lnTo>
                    <a:pt x="33" y="63"/>
                  </a:lnTo>
                  <a:lnTo>
                    <a:pt x="39" y="59"/>
                  </a:lnTo>
                  <a:lnTo>
                    <a:pt x="48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7" y="15"/>
                  </a:lnTo>
                  <a:lnTo>
                    <a:pt x="42" y="13"/>
                  </a:lnTo>
                  <a:lnTo>
                    <a:pt x="32" y="13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2"/>
            <p:cNvSpPr>
              <a:spLocks/>
            </p:cNvSpPr>
            <p:nvPr/>
          </p:nvSpPr>
          <p:spPr bwMode="auto">
            <a:xfrm>
              <a:off x="5245847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0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112"/>
                <a:gd name="T140" fmla="*/ 72 w 72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19" y="44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45" y="37"/>
                  </a:lnTo>
                  <a:lnTo>
                    <a:pt x="53" y="38"/>
                  </a:lnTo>
                  <a:lnTo>
                    <a:pt x="57" y="41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2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4" y="97"/>
                  </a:lnTo>
                  <a:lnTo>
                    <a:pt x="36" y="100"/>
                  </a:lnTo>
                  <a:lnTo>
                    <a:pt x="40" y="99"/>
                  </a:lnTo>
                  <a:lnTo>
                    <a:pt x="45" y="99"/>
                  </a:lnTo>
                  <a:lnTo>
                    <a:pt x="54" y="90"/>
                  </a:lnTo>
                  <a:lnTo>
                    <a:pt x="57" y="85"/>
                  </a:lnTo>
                  <a:lnTo>
                    <a:pt x="57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0" y="50"/>
                  </a:lnTo>
                  <a:lnTo>
                    <a:pt x="36" y="49"/>
                  </a:lnTo>
                  <a:lnTo>
                    <a:pt x="31" y="50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Line 43"/>
            <p:cNvSpPr>
              <a:spLocks noChangeShapeType="1"/>
            </p:cNvSpPr>
            <p:nvPr/>
          </p:nvSpPr>
          <p:spPr bwMode="auto">
            <a:xfrm flipV="1">
              <a:off x="5971730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95" name="Line 44"/>
            <p:cNvSpPr>
              <a:spLocks noChangeShapeType="1"/>
            </p:cNvSpPr>
            <p:nvPr/>
          </p:nvSpPr>
          <p:spPr bwMode="auto">
            <a:xfrm>
              <a:off x="5971730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96" name="Freeform 45"/>
            <p:cNvSpPr>
              <a:spLocks/>
            </p:cNvSpPr>
            <p:nvPr/>
          </p:nvSpPr>
          <p:spPr bwMode="auto">
            <a:xfrm>
              <a:off x="5863592" y="6297421"/>
              <a:ext cx="97325" cy="149099"/>
            </a:xfrm>
            <a:custGeom>
              <a:avLst/>
              <a:gdLst>
                <a:gd name="T0" fmla="*/ 2147483647 w 72"/>
                <a:gd name="T1" fmla="*/ 0 h 113"/>
                <a:gd name="T2" fmla="*/ 2147483647 w 72"/>
                <a:gd name="T3" fmla="*/ 2147483647 h 113"/>
                <a:gd name="T4" fmla="*/ 2147483647 w 72"/>
                <a:gd name="T5" fmla="*/ 2147483647 h 113"/>
                <a:gd name="T6" fmla="*/ 2147483647 w 72"/>
                <a:gd name="T7" fmla="*/ 2147483647 h 113"/>
                <a:gd name="T8" fmla="*/ 2147483647 w 72"/>
                <a:gd name="T9" fmla="*/ 2147483647 h 113"/>
                <a:gd name="T10" fmla="*/ 2147483647 w 72"/>
                <a:gd name="T11" fmla="*/ 2147483647 h 113"/>
                <a:gd name="T12" fmla="*/ 2147483647 w 72"/>
                <a:gd name="T13" fmla="*/ 2147483647 h 113"/>
                <a:gd name="T14" fmla="*/ 2147483647 w 72"/>
                <a:gd name="T15" fmla="*/ 2147483647 h 113"/>
                <a:gd name="T16" fmla="*/ 2147483647 w 72"/>
                <a:gd name="T17" fmla="*/ 2147483647 h 113"/>
                <a:gd name="T18" fmla="*/ 2147483647 w 72"/>
                <a:gd name="T19" fmla="*/ 2147483647 h 113"/>
                <a:gd name="T20" fmla="*/ 2147483647 w 72"/>
                <a:gd name="T21" fmla="*/ 2147483647 h 113"/>
                <a:gd name="T22" fmla="*/ 2147483647 w 72"/>
                <a:gd name="T23" fmla="*/ 2147483647 h 113"/>
                <a:gd name="T24" fmla="*/ 2147483647 w 72"/>
                <a:gd name="T25" fmla="*/ 2147483647 h 113"/>
                <a:gd name="T26" fmla="*/ 0 w 72"/>
                <a:gd name="T27" fmla="*/ 2147483647 h 113"/>
                <a:gd name="T28" fmla="*/ 2147483647 w 72"/>
                <a:gd name="T29" fmla="*/ 2147483647 h 113"/>
                <a:gd name="T30" fmla="*/ 2147483647 w 72"/>
                <a:gd name="T31" fmla="*/ 2147483647 h 113"/>
                <a:gd name="T32" fmla="*/ 2147483647 w 72"/>
                <a:gd name="T33" fmla="*/ 2147483647 h 113"/>
                <a:gd name="T34" fmla="*/ 2147483647 w 72"/>
                <a:gd name="T35" fmla="*/ 2147483647 h 113"/>
                <a:gd name="T36" fmla="*/ 2147483647 w 72"/>
                <a:gd name="T37" fmla="*/ 2147483647 h 113"/>
                <a:gd name="T38" fmla="*/ 2147483647 w 72"/>
                <a:gd name="T39" fmla="*/ 2147483647 h 113"/>
                <a:gd name="T40" fmla="*/ 2147483647 w 72"/>
                <a:gd name="T41" fmla="*/ 2147483647 h 113"/>
                <a:gd name="T42" fmla="*/ 2147483647 w 72"/>
                <a:gd name="T43" fmla="*/ 2147483647 h 113"/>
                <a:gd name="T44" fmla="*/ 2147483647 w 72"/>
                <a:gd name="T45" fmla="*/ 2147483647 h 113"/>
                <a:gd name="T46" fmla="*/ 2147483647 w 72"/>
                <a:gd name="T47" fmla="*/ 2147483647 h 113"/>
                <a:gd name="T48" fmla="*/ 2147483647 w 72"/>
                <a:gd name="T49" fmla="*/ 2147483647 h 113"/>
                <a:gd name="T50" fmla="*/ 2147483647 w 72"/>
                <a:gd name="T51" fmla="*/ 2147483647 h 113"/>
                <a:gd name="T52" fmla="*/ 2147483647 w 72"/>
                <a:gd name="T53" fmla="*/ 2147483647 h 113"/>
                <a:gd name="T54" fmla="*/ 2147483647 w 72"/>
                <a:gd name="T55" fmla="*/ 2147483647 h 113"/>
                <a:gd name="T56" fmla="*/ 2147483647 w 72"/>
                <a:gd name="T57" fmla="*/ 2147483647 h 113"/>
                <a:gd name="T58" fmla="*/ 2147483647 w 72"/>
                <a:gd name="T59" fmla="*/ 2147483647 h 113"/>
                <a:gd name="T60" fmla="*/ 2147483647 w 72"/>
                <a:gd name="T61" fmla="*/ 2147483647 h 113"/>
                <a:gd name="T62" fmla="*/ 2147483647 w 72"/>
                <a:gd name="T63" fmla="*/ 2147483647 h 113"/>
                <a:gd name="T64" fmla="*/ 2147483647 w 72"/>
                <a:gd name="T65" fmla="*/ 2147483647 h 113"/>
                <a:gd name="T66" fmla="*/ 2147483647 w 72"/>
                <a:gd name="T67" fmla="*/ 2147483647 h 113"/>
                <a:gd name="T68" fmla="*/ 2147483647 w 72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113"/>
                <a:gd name="T107" fmla="*/ 72 w 72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113">
                  <a:moveTo>
                    <a:pt x="28" y="0"/>
                  </a:moveTo>
                  <a:lnTo>
                    <a:pt x="40" y="0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6" y="23"/>
                  </a:lnTo>
                  <a:lnTo>
                    <a:pt x="66" y="32"/>
                  </a:lnTo>
                  <a:lnTo>
                    <a:pt x="63" y="41"/>
                  </a:lnTo>
                  <a:lnTo>
                    <a:pt x="60" y="45"/>
                  </a:lnTo>
                  <a:lnTo>
                    <a:pt x="56" y="48"/>
                  </a:lnTo>
                  <a:lnTo>
                    <a:pt x="53" y="50"/>
                  </a:lnTo>
                  <a:lnTo>
                    <a:pt x="59" y="53"/>
                  </a:lnTo>
                  <a:lnTo>
                    <a:pt x="63" y="56"/>
                  </a:lnTo>
                  <a:lnTo>
                    <a:pt x="66" y="60"/>
                  </a:lnTo>
                  <a:lnTo>
                    <a:pt x="69" y="63"/>
                  </a:lnTo>
                  <a:lnTo>
                    <a:pt x="72" y="68"/>
                  </a:lnTo>
                  <a:lnTo>
                    <a:pt x="72" y="79"/>
                  </a:lnTo>
                  <a:lnTo>
                    <a:pt x="71" y="92"/>
                  </a:lnTo>
                  <a:lnTo>
                    <a:pt x="62" y="104"/>
                  </a:lnTo>
                  <a:lnTo>
                    <a:pt x="51" y="112"/>
                  </a:lnTo>
                  <a:lnTo>
                    <a:pt x="36" y="113"/>
                  </a:lnTo>
                  <a:lnTo>
                    <a:pt x="22" y="112"/>
                  </a:lnTo>
                  <a:lnTo>
                    <a:pt x="12" y="106"/>
                  </a:lnTo>
                  <a:lnTo>
                    <a:pt x="7" y="101"/>
                  </a:lnTo>
                  <a:lnTo>
                    <a:pt x="1" y="89"/>
                  </a:lnTo>
                  <a:lnTo>
                    <a:pt x="0" y="83"/>
                  </a:lnTo>
                  <a:lnTo>
                    <a:pt x="15" y="82"/>
                  </a:lnTo>
                  <a:lnTo>
                    <a:pt x="16" y="86"/>
                  </a:lnTo>
                  <a:lnTo>
                    <a:pt x="19" y="92"/>
                  </a:lnTo>
                  <a:lnTo>
                    <a:pt x="22" y="95"/>
                  </a:lnTo>
                  <a:lnTo>
                    <a:pt x="27" y="98"/>
                  </a:lnTo>
                  <a:lnTo>
                    <a:pt x="36" y="101"/>
                  </a:lnTo>
                  <a:lnTo>
                    <a:pt x="40" y="100"/>
                  </a:lnTo>
                  <a:lnTo>
                    <a:pt x="45" y="100"/>
                  </a:lnTo>
                  <a:lnTo>
                    <a:pt x="50" y="97"/>
                  </a:lnTo>
                  <a:lnTo>
                    <a:pt x="53" y="94"/>
                  </a:lnTo>
                  <a:lnTo>
                    <a:pt x="56" y="89"/>
                  </a:lnTo>
                  <a:lnTo>
                    <a:pt x="57" y="83"/>
                  </a:lnTo>
                  <a:lnTo>
                    <a:pt x="59" y="79"/>
                  </a:lnTo>
                  <a:lnTo>
                    <a:pt x="59" y="74"/>
                  </a:lnTo>
                  <a:lnTo>
                    <a:pt x="57" y="69"/>
                  </a:lnTo>
                  <a:lnTo>
                    <a:pt x="56" y="66"/>
                  </a:lnTo>
                  <a:lnTo>
                    <a:pt x="48" y="59"/>
                  </a:lnTo>
                  <a:lnTo>
                    <a:pt x="43" y="57"/>
                  </a:lnTo>
                  <a:lnTo>
                    <a:pt x="33" y="57"/>
                  </a:lnTo>
                  <a:lnTo>
                    <a:pt x="27" y="59"/>
                  </a:lnTo>
                  <a:lnTo>
                    <a:pt x="30" y="45"/>
                  </a:lnTo>
                  <a:lnTo>
                    <a:pt x="36" y="45"/>
                  </a:lnTo>
                  <a:lnTo>
                    <a:pt x="45" y="42"/>
                  </a:lnTo>
                  <a:lnTo>
                    <a:pt x="51" y="36"/>
                  </a:lnTo>
                  <a:lnTo>
                    <a:pt x="51" y="33"/>
                  </a:lnTo>
                  <a:lnTo>
                    <a:pt x="53" y="29"/>
                  </a:lnTo>
                  <a:lnTo>
                    <a:pt x="51" y="23"/>
                  </a:lnTo>
                  <a:lnTo>
                    <a:pt x="43" y="15"/>
                  </a:lnTo>
                  <a:lnTo>
                    <a:pt x="40" y="13"/>
                  </a:lnTo>
                  <a:lnTo>
                    <a:pt x="31" y="13"/>
                  </a:lnTo>
                  <a:lnTo>
                    <a:pt x="27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6" y="30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46"/>
            <p:cNvSpPr>
              <a:spLocks noEditPoints="1"/>
            </p:cNvSpPr>
            <p:nvPr/>
          </p:nvSpPr>
          <p:spPr bwMode="auto">
            <a:xfrm>
              <a:off x="5979841" y="6297421"/>
              <a:ext cx="97325" cy="149099"/>
            </a:xfrm>
            <a:custGeom>
              <a:avLst/>
              <a:gdLst>
                <a:gd name="T0" fmla="*/ 2147483647 w 72"/>
                <a:gd name="T1" fmla="*/ 2147483647 h 113"/>
                <a:gd name="T2" fmla="*/ 2147483647 w 72"/>
                <a:gd name="T3" fmla="*/ 2147483647 h 113"/>
                <a:gd name="T4" fmla="*/ 2147483647 w 72"/>
                <a:gd name="T5" fmla="*/ 2147483647 h 113"/>
                <a:gd name="T6" fmla="*/ 2147483647 w 72"/>
                <a:gd name="T7" fmla="*/ 2147483647 h 113"/>
                <a:gd name="T8" fmla="*/ 2147483647 w 72"/>
                <a:gd name="T9" fmla="*/ 2147483647 h 113"/>
                <a:gd name="T10" fmla="*/ 2147483647 w 72"/>
                <a:gd name="T11" fmla="*/ 2147483647 h 113"/>
                <a:gd name="T12" fmla="*/ 2147483647 w 72"/>
                <a:gd name="T13" fmla="*/ 2147483647 h 113"/>
                <a:gd name="T14" fmla="*/ 2147483647 w 72"/>
                <a:gd name="T15" fmla="*/ 2147483647 h 113"/>
                <a:gd name="T16" fmla="*/ 2147483647 w 72"/>
                <a:gd name="T17" fmla="*/ 2147483647 h 113"/>
                <a:gd name="T18" fmla="*/ 2147483647 w 72"/>
                <a:gd name="T19" fmla="*/ 2147483647 h 113"/>
                <a:gd name="T20" fmla="*/ 2147483647 w 72"/>
                <a:gd name="T21" fmla="*/ 2147483647 h 113"/>
                <a:gd name="T22" fmla="*/ 2147483647 w 72"/>
                <a:gd name="T23" fmla="*/ 2147483647 h 113"/>
                <a:gd name="T24" fmla="*/ 2147483647 w 72"/>
                <a:gd name="T25" fmla="*/ 2147483647 h 113"/>
                <a:gd name="T26" fmla="*/ 2147483647 w 72"/>
                <a:gd name="T27" fmla="*/ 2147483647 h 113"/>
                <a:gd name="T28" fmla="*/ 2147483647 w 72"/>
                <a:gd name="T29" fmla="*/ 2147483647 h 113"/>
                <a:gd name="T30" fmla="*/ 2147483647 w 72"/>
                <a:gd name="T31" fmla="*/ 2147483647 h 113"/>
                <a:gd name="T32" fmla="*/ 2147483647 w 72"/>
                <a:gd name="T33" fmla="*/ 2147483647 h 113"/>
                <a:gd name="T34" fmla="*/ 2147483647 w 72"/>
                <a:gd name="T35" fmla="*/ 2147483647 h 113"/>
                <a:gd name="T36" fmla="*/ 2147483647 w 72"/>
                <a:gd name="T37" fmla="*/ 2147483647 h 113"/>
                <a:gd name="T38" fmla="*/ 2147483647 w 72"/>
                <a:gd name="T39" fmla="*/ 2147483647 h 113"/>
                <a:gd name="T40" fmla="*/ 2147483647 w 72"/>
                <a:gd name="T41" fmla="*/ 2147483647 h 113"/>
                <a:gd name="T42" fmla="*/ 2147483647 w 72"/>
                <a:gd name="T43" fmla="*/ 2147483647 h 113"/>
                <a:gd name="T44" fmla="*/ 2147483647 w 72"/>
                <a:gd name="T45" fmla="*/ 2147483647 h 113"/>
                <a:gd name="T46" fmla="*/ 2147483647 w 72"/>
                <a:gd name="T47" fmla="*/ 0 h 113"/>
                <a:gd name="T48" fmla="*/ 2147483647 w 72"/>
                <a:gd name="T49" fmla="*/ 0 h 113"/>
                <a:gd name="T50" fmla="*/ 2147483647 w 72"/>
                <a:gd name="T51" fmla="*/ 2147483647 h 113"/>
                <a:gd name="T52" fmla="*/ 2147483647 w 72"/>
                <a:gd name="T53" fmla="*/ 2147483647 h 113"/>
                <a:gd name="T54" fmla="*/ 2147483647 w 72"/>
                <a:gd name="T55" fmla="*/ 2147483647 h 113"/>
                <a:gd name="T56" fmla="*/ 2147483647 w 72"/>
                <a:gd name="T57" fmla="*/ 2147483647 h 113"/>
                <a:gd name="T58" fmla="*/ 2147483647 w 72"/>
                <a:gd name="T59" fmla="*/ 2147483647 h 113"/>
                <a:gd name="T60" fmla="*/ 2147483647 w 72"/>
                <a:gd name="T61" fmla="*/ 2147483647 h 113"/>
                <a:gd name="T62" fmla="*/ 2147483647 w 72"/>
                <a:gd name="T63" fmla="*/ 2147483647 h 113"/>
                <a:gd name="T64" fmla="*/ 2147483647 w 72"/>
                <a:gd name="T65" fmla="*/ 2147483647 h 113"/>
                <a:gd name="T66" fmla="*/ 2147483647 w 72"/>
                <a:gd name="T67" fmla="*/ 2147483647 h 113"/>
                <a:gd name="T68" fmla="*/ 2147483647 w 72"/>
                <a:gd name="T69" fmla="*/ 2147483647 h 113"/>
                <a:gd name="T70" fmla="*/ 2147483647 w 72"/>
                <a:gd name="T71" fmla="*/ 2147483647 h 113"/>
                <a:gd name="T72" fmla="*/ 2147483647 w 72"/>
                <a:gd name="T73" fmla="*/ 2147483647 h 113"/>
                <a:gd name="T74" fmla="*/ 2147483647 w 72"/>
                <a:gd name="T75" fmla="*/ 2147483647 h 113"/>
                <a:gd name="T76" fmla="*/ 2147483647 w 72"/>
                <a:gd name="T77" fmla="*/ 2147483647 h 113"/>
                <a:gd name="T78" fmla="*/ 2147483647 w 72"/>
                <a:gd name="T79" fmla="*/ 2147483647 h 113"/>
                <a:gd name="T80" fmla="*/ 2147483647 w 72"/>
                <a:gd name="T81" fmla="*/ 2147483647 h 113"/>
                <a:gd name="T82" fmla="*/ 2147483647 w 72"/>
                <a:gd name="T83" fmla="*/ 2147483647 h 113"/>
                <a:gd name="T84" fmla="*/ 2147483647 w 72"/>
                <a:gd name="T85" fmla="*/ 2147483647 h 113"/>
                <a:gd name="T86" fmla="*/ 0 w 72"/>
                <a:gd name="T87" fmla="*/ 2147483647 h 113"/>
                <a:gd name="T88" fmla="*/ 2147483647 w 72"/>
                <a:gd name="T89" fmla="*/ 2147483647 h 113"/>
                <a:gd name="T90" fmla="*/ 2147483647 w 72"/>
                <a:gd name="T91" fmla="*/ 2147483647 h 113"/>
                <a:gd name="T92" fmla="*/ 2147483647 w 72"/>
                <a:gd name="T93" fmla="*/ 2147483647 h 113"/>
                <a:gd name="T94" fmla="*/ 2147483647 w 72"/>
                <a:gd name="T95" fmla="*/ 2147483647 h 113"/>
                <a:gd name="T96" fmla="*/ 2147483647 w 72"/>
                <a:gd name="T97" fmla="*/ 2147483647 h 113"/>
                <a:gd name="T98" fmla="*/ 2147483647 w 72"/>
                <a:gd name="T99" fmla="*/ 2147483647 h 113"/>
                <a:gd name="T100" fmla="*/ 2147483647 w 72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"/>
                <a:gd name="T154" fmla="*/ 0 h 113"/>
                <a:gd name="T155" fmla="*/ 72 w 72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69" y="30"/>
                  </a:lnTo>
                  <a:lnTo>
                    <a:pt x="72" y="42"/>
                  </a:lnTo>
                  <a:lnTo>
                    <a:pt x="72" y="76"/>
                  </a:lnTo>
                  <a:lnTo>
                    <a:pt x="69" y="89"/>
                  </a:lnTo>
                  <a:lnTo>
                    <a:pt x="66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47"/>
            <p:cNvSpPr>
              <a:spLocks noChangeShapeType="1"/>
            </p:cNvSpPr>
            <p:nvPr/>
          </p:nvSpPr>
          <p:spPr bwMode="auto">
            <a:xfrm flipV="1">
              <a:off x="6704372" y="6137768"/>
              <a:ext cx="1351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799" name="Line 48"/>
            <p:cNvSpPr>
              <a:spLocks noChangeShapeType="1"/>
            </p:cNvSpPr>
            <p:nvPr/>
          </p:nvSpPr>
          <p:spPr bwMode="auto">
            <a:xfrm>
              <a:off x="6704372" y="3332609"/>
              <a:ext cx="1351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00" name="Freeform 49"/>
            <p:cNvSpPr>
              <a:spLocks/>
            </p:cNvSpPr>
            <p:nvPr/>
          </p:nvSpPr>
          <p:spPr bwMode="auto">
            <a:xfrm>
              <a:off x="6594881" y="6297421"/>
              <a:ext cx="98677" cy="149099"/>
            </a:xfrm>
            <a:custGeom>
              <a:avLst/>
              <a:gdLst>
                <a:gd name="T0" fmla="*/ 2147483647 w 73"/>
                <a:gd name="T1" fmla="*/ 0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0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2147483647 h 113"/>
                <a:gd name="T48" fmla="*/ 2147483647 w 73"/>
                <a:gd name="T49" fmla="*/ 2147483647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113"/>
                <a:gd name="T107" fmla="*/ 73 w 73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113">
                  <a:moveTo>
                    <a:pt x="29" y="0"/>
                  </a:moveTo>
                  <a:lnTo>
                    <a:pt x="41" y="0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10"/>
                  </a:lnTo>
                  <a:lnTo>
                    <a:pt x="64" y="15"/>
                  </a:lnTo>
                  <a:lnTo>
                    <a:pt x="65" y="20"/>
                  </a:lnTo>
                  <a:lnTo>
                    <a:pt x="67" y="23"/>
                  </a:lnTo>
                  <a:lnTo>
                    <a:pt x="67" y="32"/>
                  </a:lnTo>
                  <a:lnTo>
                    <a:pt x="64" y="41"/>
                  </a:lnTo>
                  <a:lnTo>
                    <a:pt x="61" y="45"/>
                  </a:lnTo>
                  <a:lnTo>
                    <a:pt x="56" y="48"/>
                  </a:lnTo>
                  <a:lnTo>
                    <a:pt x="53" y="50"/>
                  </a:lnTo>
                  <a:lnTo>
                    <a:pt x="59" y="53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70" y="63"/>
                  </a:lnTo>
                  <a:lnTo>
                    <a:pt x="73" y="68"/>
                  </a:lnTo>
                  <a:lnTo>
                    <a:pt x="73" y="79"/>
                  </a:lnTo>
                  <a:lnTo>
                    <a:pt x="71" y="92"/>
                  </a:lnTo>
                  <a:lnTo>
                    <a:pt x="62" y="104"/>
                  </a:lnTo>
                  <a:lnTo>
                    <a:pt x="52" y="112"/>
                  </a:lnTo>
                  <a:lnTo>
                    <a:pt x="37" y="113"/>
                  </a:lnTo>
                  <a:lnTo>
                    <a:pt x="23" y="112"/>
                  </a:lnTo>
                  <a:lnTo>
                    <a:pt x="12" y="106"/>
                  </a:lnTo>
                  <a:lnTo>
                    <a:pt x="8" y="101"/>
                  </a:lnTo>
                  <a:lnTo>
                    <a:pt x="2" y="89"/>
                  </a:lnTo>
                  <a:lnTo>
                    <a:pt x="0" y="83"/>
                  </a:lnTo>
                  <a:lnTo>
                    <a:pt x="15" y="82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23" y="95"/>
                  </a:lnTo>
                  <a:lnTo>
                    <a:pt x="28" y="98"/>
                  </a:lnTo>
                  <a:lnTo>
                    <a:pt x="37" y="101"/>
                  </a:lnTo>
                  <a:lnTo>
                    <a:pt x="41" y="100"/>
                  </a:lnTo>
                  <a:lnTo>
                    <a:pt x="46" y="100"/>
                  </a:lnTo>
                  <a:lnTo>
                    <a:pt x="50" y="97"/>
                  </a:lnTo>
                  <a:lnTo>
                    <a:pt x="53" y="94"/>
                  </a:lnTo>
                  <a:lnTo>
                    <a:pt x="56" y="89"/>
                  </a:lnTo>
                  <a:lnTo>
                    <a:pt x="58" y="83"/>
                  </a:lnTo>
                  <a:lnTo>
                    <a:pt x="59" y="79"/>
                  </a:lnTo>
                  <a:lnTo>
                    <a:pt x="59" y="74"/>
                  </a:lnTo>
                  <a:lnTo>
                    <a:pt x="58" y="69"/>
                  </a:lnTo>
                  <a:lnTo>
                    <a:pt x="56" y="66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4" y="57"/>
                  </a:lnTo>
                  <a:lnTo>
                    <a:pt x="28" y="59"/>
                  </a:lnTo>
                  <a:lnTo>
                    <a:pt x="31" y="45"/>
                  </a:lnTo>
                  <a:lnTo>
                    <a:pt x="37" y="45"/>
                  </a:lnTo>
                  <a:lnTo>
                    <a:pt x="46" y="42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3" y="29"/>
                  </a:lnTo>
                  <a:lnTo>
                    <a:pt x="52" y="23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7" y="30"/>
                  </a:lnTo>
                  <a:lnTo>
                    <a:pt x="2" y="29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50"/>
            <p:cNvSpPr>
              <a:spLocks/>
            </p:cNvSpPr>
            <p:nvPr/>
          </p:nvSpPr>
          <p:spPr bwMode="auto">
            <a:xfrm>
              <a:off x="6712482" y="6298741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2147483647 w 72"/>
                <a:gd name="T39" fmla="*/ 2147483647 h 112"/>
                <a:gd name="T40" fmla="*/ 2147483647 w 72"/>
                <a:gd name="T41" fmla="*/ 2147483647 h 112"/>
                <a:gd name="T42" fmla="*/ 0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"/>
                <a:gd name="T139" fmla="*/ 0 h 112"/>
                <a:gd name="T140" fmla="*/ 72 w 72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" h="112">
                  <a:moveTo>
                    <a:pt x="13" y="0"/>
                  </a:moveTo>
                  <a:lnTo>
                    <a:pt x="66" y="0"/>
                  </a:lnTo>
                  <a:lnTo>
                    <a:pt x="66" y="15"/>
                  </a:lnTo>
                  <a:lnTo>
                    <a:pt x="24" y="15"/>
                  </a:lnTo>
                  <a:lnTo>
                    <a:pt x="19" y="44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45" y="37"/>
                  </a:lnTo>
                  <a:lnTo>
                    <a:pt x="53" y="38"/>
                  </a:lnTo>
                  <a:lnTo>
                    <a:pt x="57" y="41"/>
                  </a:lnTo>
                  <a:lnTo>
                    <a:pt x="63" y="46"/>
                  </a:lnTo>
                  <a:lnTo>
                    <a:pt x="71" y="58"/>
                  </a:lnTo>
                  <a:lnTo>
                    <a:pt x="72" y="71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1" y="109"/>
                  </a:lnTo>
                  <a:lnTo>
                    <a:pt x="36" y="112"/>
                  </a:lnTo>
                  <a:lnTo>
                    <a:pt x="22" y="111"/>
                  </a:lnTo>
                  <a:lnTo>
                    <a:pt x="12" y="105"/>
                  </a:lnTo>
                  <a:lnTo>
                    <a:pt x="7" y="100"/>
                  </a:lnTo>
                  <a:lnTo>
                    <a:pt x="1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6" y="87"/>
                  </a:lnTo>
                  <a:lnTo>
                    <a:pt x="18" y="91"/>
                  </a:lnTo>
                  <a:lnTo>
                    <a:pt x="24" y="97"/>
                  </a:lnTo>
                  <a:lnTo>
                    <a:pt x="36" y="100"/>
                  </a:lnTo>
                  <a:lnTo>
                    <a:pt x="40" y="99"/>
                  </a:lnTo>
                  <a:lnTo>
                    <a:pt x="45" y="99"/>
                  </a:lnTo>
                  <a:lnTo>
                    <a:pt x="54" y="90"/>
                  </a:lnTo>
                  <a:lnTo>
                    <a:pt x="57" y="85"/>
                  </a:lnTo>
                  <a:lnTo>
                    <a:pt x="57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5" y="50"/>
                  </a:lnTo>
                  <a:lnTo>
                    <a:pt x="40" y="50"/>
                  </a:lnTo>
                  <a:lnTo>
                    <a:pt x="36" y="49"/>
                  </a:lnTo>
                  <a:lnTo>
                    <a:pt x="31" y="50"/>
                  </a:lnTo>
                  <a:lnTo>
                    <a:pt x="27" y="50"/>
                  </a:lnTo>
                  <a:lnTo>
                    <a:pt x="21" y="53"/>
                  </a:lnTo>
                  <a:lnTo>
                    <a:pt x="18" y="56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Line 51"/>
            <p:cNvSpPr>
              <a:spLocks noChangeShapeType="1"/>
            </p:cNvSpPr>
            <p:nvPr/>
          </p:nvSpPr>
          <p:spPr bwMode="auto">
            <a:xfrm flipV="1">
              <a:off x="7438365" y="6137768"/>
              <a:ext cx="1352" cy="59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03" name="Line 52"/>
            <p:cNvSpPr>
              <a:spLocks noChangeShapeType="1"/>
            </p:cNvSpPr>
            <p:nvPr/>
          </p:nvSpPr>
          <p:spPr bwMode="auto">
            <a:xfrm>
              <a:off x="7438365" y="3332609"/>
              <a:ext cx="1352" cy="58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04" name="Freeform 53"/>
            <p:cNvSpPr>
              <a:spLocks noEditPoints="1"/>
            </p:cNvSpPr>
            <p:nvPr/>
          </p:nvSpPr>
          <p:spPr bwMode="auto">
            <a:xfrm>
              <a:off x="7323467" y="6298741"/>
              <a:ext cx="104083" cy="146459"/>
            </a:xfrm>
            <a:custGeom>
              <a:avLst/>
              <a:gdLst>
                <a:gd name="T0" fmla="*/ 2147483647 w 77"/>
                <a:gd name="T1" fmla="*/ 2147483647 h 111"/>
                <a:gd name="T2" fmla="*/ 2147483647 w 77"/>
                <a:gd name="T3" fmla="*/ 2147483647 h 111"/>
                <a:gd name="T4" fmla="*/ 2147483647 w 77"/>
                <a:gd name="T5" fmla="*/ 2147483647 h 111"/>
                <a:gd name="T6" fmla="*/ 2147483647 w 77"/>
                <a:gd name="T7" fmla="*/ 2147483647 h 111"/>
                <a:gd name="T8" fmla="*/ 2147483647 w 77"/>
                <a:gd name="T9" fmla="*/ 0 h 111"/>
                <a:gd name="T10" fmla="*/ 2147483647 w 77"/>
                <a:gd name="T11" fmla="*/ 0 h 111"/>
                <a:gd name="T12" fmla="*/ 2147483647 w 77"/>
                <a:gd name="T13" fmla="*/ 2147483647 h 111"/>
                <a:gd name="T14" fmla="*/ 2147483647 w 77"/>
                <a:gd name="T15" fmla="*/ 2147483647 h 111"/>
                <a:gd name="T16" fmla="*/ 2147483647 w 77"/>
                <a:gd name="T17" fmla="*/ 2147483647 h 111"/>
                <a:gd name="T18" fmla="*/ 2147483647 w 77"/>
                <a:gd name="T19" fmla="*/ 2147483647 h 111"/>
                <a:gd name="T20" fmla="*/ 2147483647 w 77"/>
                <a:gd name="T21" fmla="*/ 2147483647 h 111"/>
                <a:gd name="T22" fmla="*/ 2147483647 w 77"/>
                <a:gd name="T23" fmla="*/ 2147483647 h 111"/>
                <a:gd name="T24" fmla="*/ 2147483647 w 77"/>
                <a:gd name="T25" fmla="*/ 2147483647 h 111"/>
                <a:gd name="T26" fmla="*/ 0 w 77"/>
                <a:gd name="T27" fmla="*/ 2147483647 h 111"/>
                <a:gd name="T28" fmla="*/ 0 w 77"/>
                <a:gd name="T29" fmla="*/ 2147483647 h 111"/>
                <a:gd name="T30" fmla="*/ 2147483647 w 77"/>
                <a:gd name="T31" fmla="*/ 0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7"/>
                <a:gd name="T49" fmla="*/ 0 h 111"/>
                <a:gd name="T50" fmla="*/ 77 w 77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7" h="111">
                  <a:moveTo>
                    <a:pt x="50" y="28"/>
                  </a:moveTo>
                  <a:lnTo>
                    <a:pt x="18" y="70"/>
                  </a:lnTo>
                  <a:lnTo>
                    <a:pt x="50" y="70"/>
                  </a:lnTo>
                  <a:lnTo>
                    <a:pt x="50" y="28"/>
                  </a:lnTo>
                  <a:close/>
                  <a:moveTo>
                    <a:pt x="53" y="0"/>
                  </a:moveTo>
                  <a:lnTo>
                    <a:pt x="65" y="0"/>
                  </a:lnTo>
                  <a:lnTo>
                    <a:pt x="65" y="70"/>
                  </a:lnTo>
                  <a:lnTo>
                    <a:pt x="77" y="70"/>
                  </a:lnTo>
                  <a:lnTo>
                    <a:pt x="77" y="85"/>
                  </a:lnTo>
                  <a:lnTo>
                    <a:pt x="65" y="85"/>
                  </a:lnTo>
                  <a:lnTo>
                    <a:pt x="65" y="111"/>
                  </a:lnTo>
                  <a:lnTo>
                    <a:pt x="50" y="111"/>
                  </a:lnTo>
                  <a:lnTo>
                    <a:pt x="50" y="85"/>
                  </a:lnTo>
                  <a:lnTo>
                    <a:pt x="0" y="85"/>
                  </a:lnTo>
                  <a:lnTo>
                    <a:pt x="0" y="7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54"/>
            <p:cNvSpPr>
              <a:spLocks noEditPoints="1"/>
            </p:cNvSpPr>
            <p:nvPr/>
          </p:nvSpPr>
          <p:spPr bwMode="auto">
            <a:xfrm>
              <a:off x="7446475" y="6297421"/>
              <a:ext cx="97325" cy="149099"/>
            </a:xfrm>
            <a:custGeom>
              <a:avLst/>
              <a:gdLst>
                <a:gd name="T0" fmla="*/ 2147483647 w 72"/>
                <a:gd name="T1" fmla="*/ 2147483647 h 113"/>
                <a:gd name="T2" fmla="*/ 2147483647 w 72"/>
                <a:gd name="T3" fmla="*/ 2147483647 h 113"/>
                <a:gd name="T4" fmla="*/ 2147483647 w 72"/>
                <a:gd name="T5" fmla="*/ 2147483647 h 113"/>
                <a:gd name="T6" fmla="*/ 2147483647 w 72"/>
                <a:gd name="T7" fmla="*/ 2147483647 h 113"/>
                <a:gd name="T8" fmla="*/ 2147483647 w 72"/>
                <a:gd name="T9" fmla="*/ 2147483647 h 113"/>
                <a:gd name="T10" fmla="*/ 2147483647 w 72"/>
                <a:gd name="T11" fmla="*/ 2147483647 h 113"/>
                <a:gd name="T12" fmla="*/ 2147483647 w 72"/>
                <a:gd name="T13" fmla="*/ 2147483647 h 113"/>
                <a:gd name="T14" fmla="*/ 2147483647 w 72"/>
                <a:gd name="T15" fmla="*/ 2147483647 h 113"/>
                <a:gd name="T16" fmla="*/ 2147483647 w 72"/>
                <a:gd name="T17" fmla="*/ 2147483647 h 113"/>
                <a:gd name="T18" fmla="*/ 2147483647 w 72"/>
                <a:gd name="T19" fmla="*/ 2147483647 h 113"/>
                <a:gd name="T20" fmla="*/ 2147483647 w 72"/>
                <a:gd name="T21" fmla="*/ 2147483647 h 113"/>
                <a:gd name="T22" fmla="*/ 2147483647 w 72"/>
                <a:gd name="T23" fmla="*/ 2147483647 h 113"/>
                <a:gd name="T24" fmla="*/ 2147483647 w 72"/>
                <a:gd name="T25" fmla="*/ 2147483647 h 113"/>
                <a:gd name="T26" fmla="*/ 2147483647 w 72"/>
                <a:gd name="T27" fmla="*/ 2147483647 h 113"/>
                <a:gd name="T28" fmla="*/ 2147483647 w 72"/>
                <a:gd name="T29" fmla="*/ 2147483647 h 113"/>
                <a:gd name="T30" fmla="*/ 2147483647 w 72"/>
                <a:gd name="T31" fmla="*/ 2147483647 h 113"/>
                <a:gd name="T32" fmla="*/ 2147483647 w 72"/>
                <a:gd name="T33" fmla="*/ 2147483647 h 113"/>
                <a:gd name="T34" fmla="*/ 2147483647 w 72"/>
                <a:gd name="T35" fmla="*/ 2147483647 h 113"/>
                <a:gd name="T36" fmla="*/ 2147483647 w 72"/>
                <a:gd name="T37" fmla="*/ 2147483647 h 113"/>
                <a:gd name="T38" fmla="*/ 2147483647 w 72"/>
                <a:gd name="T39" fmla="*/ 2147483647 h 113"/>
                <a:gd name="T40" fmla="*/ 2147483647 w 72"/>
                <a:gd name="T41" fmla="*/ 2147483647 h 113"/>
                <a:gd name="T42" fmla="*/ 2147483647 w 72"/>
                <a:gd name="T43" fmla="*/ 2147483647 h 113"/>
                <a:gd name="T44" fmla="*/ 2147483647 w 72"/>
                <a:gd name="T45" fmla="*/ 2147483647 h 113"/>
                <a:gd name="T46" fmla="*/ 2147483647 w 72"/>
                <a:gd name="T47" fmla="*/ 0 h 113"/>
                <a:gd name="T48" fmla="*/ 2147483647 w 72"/>
                <a:gd name="T49" fmla="*/ 0 h 113"/>
                <a:gd name="T50" fmla="*/ 2147483647 w 72"/>
                <a:gd name="T51" fmla="*/ 2147483647 h 113"/>
                <a:gd name="T52" fmla="*/ 2147483647 w 72"/>
                <a:gd name="T53" fmla="*/ 2147483647 h 113"/>
                <a:gd name="T54" fmla="*/ 2147483647 w 72"/>
                <a:gd name="T55" fmla="*/ 2147483647 h 113"/>
                <a:gd name="T56" fmla="*/ 2147483647 w 72"/>
                <a:gd name="T57" fmla="*/ 2147483647 h 113"/>
                <a:gd name="T58" fmla="*/ 2147483647 w 72"/>
                <a:gd name="T59" fmla="*/ 2147483647 h 113"/>
                <a:gd name="T60" fmla="*/ 2147483647 w 72"/>
                <a:gd name="T61" fmla="*/ 2147483647 h 113"/>
                <a:gd name="T62" fmla="*/ 2147483647 w 72"/>
                <a:gd name="T63" fmla="*/ 2147483647 h 113"/>
                <a:gd name="T64" fmla="*/ 2147483647 w 72"/>
                <a:gd name="T65" fmla="*/ 2147483647 h 113"/>
                <a:gd name="T66" fmla="*/ 2147483647 w 72"/>
                <a:gd name="T67" fmla="*/ 2147483647 h 113"/>
                <a:gd name="T68" fmla="*/ 2147483647 w 72"/>
                <a:gd name="T69" fmla="*/ 2147483647 h 113"/>
                <a:gd name="T70" fmla="*/ 2147483647 w 72"/>
                <a:gd name="T71" fmla="*/ 2147483647 h 113"/>
                <a:gd name="T72" fmla="*/ 2147483647 w 72"/>
                <a:gd name="T73" fmla="*/ 2147483647 h 113"/>
                <a:gd name="T74" fmla="*/ 2147483647 w 72"/>
                <a:gd name="T75" fmla="*/ 2147483647 h 113"/>
                <a:gd name="T76" fmla="*/ 2147483647 w 72"/>
                <a:gd name="T77" fmla="*/ 2147483647 h 113"/>
                <a:gd name="T78" fmla="*/ 2147483647 w 72"/>
                <a:gd name="T79" fmla="*/ 2147483647 h 113"/>
                <a:gd name="T80" fmla="*/ 2147483647 w 72"/>
                <a:gd name="T81" fmla="*/ 2147483647 h 113"/>
                <a:gd name="T82" fmla="*/ 2147483647 w 72"/>
                <a:gd name="T83" fmla="*/ 2147483647 h 113"/>
                <a:gd name="T84" fmla="*/ 2147483647 w 72"/>
                <a:gd name="T85" fmla="*/ 2147483647 h 113"/>
                <a:gd name="T86" fmla="*/ 0 w 72"/>
                <a:gd name="T87" fmla="*/ 2147483647 h 113"/>
                <a:gd name="T88" fmla="*/ 2147483647 w 72"/>
                <a:gd name="T89" fmla="*/ 2147483647 h 113"/>
                <a:gd name="T90" fmla="*/ 2147483647 w 72"/>
                <a:gd name="T91" fmla="*/ 2147483647 h 113"/>
                <a:gd name="T92" fmla="*/ 2147483647 w 72"/>
                <a:gd name="T93" fmla="*/ 2147483647 h 113"/>
                <a:gd name="T94" fmla="*/ 2147483647 w 72"/>
                <a:gd name="T95" fmla="*/ 2147483647 h 113"/>
                <a:gd name="T96" fmla="*/ 2147483647 w 72"/>
                <a:gd name="T97" fmla="*/ 2147483647 h 113"/>
                <a:gd name="T98" fmla="*/ 2147483647 w 72"/>
                <a:gd name="T99" fmla="*/ 2147483647 h 113"/>
                <a:gd name="T100" fmla="*/ 2147483647 w 72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2"/>
                <a:gd name="T154" fmla="*/ 0 h 113"/>
                <a:gd name="T155" fmla="*/ 72 w 72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2" h="113">
                  <a:moveTo>
                    <a:pt x="32" y="13"/>
                  </a:moveTo>
                  <a:lnTo>
                    <a:pt x="27" y="15"/>
                  </a:lnTo>
                  <a:lnTo>
                    <a:pt x="21" y="21"/>
                  </a:lnTo>
                  <a:lnTo>
                    <a:pt x="16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6" y="85"/>
                  </a:lnTo>
                  <a:lnTo>
                    <a:pt x="21" y="92"/>
                  </a:lnTo>
                  <a:lnTo>
                    <a:pt x="24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6" y="85"/>
                  </a:lnTo>
                  <a:lnTo>
                    <a:pt x="57" y="72"/>
                  </a:lnTo>
                  <a:lnTo>
                    <a:pt x="59" y="57"/>
                  </a:lnTo>
                  <a:lnTo>
                    <a:pt x="57" y="41"/>
                  </a:lnTo>
                  <a:lnTo>
                    <a:pt x="56" y="29"/>
                  </a:lnTo>
                  <a:lnTo>
                    <a:pt x="51" y="21"/>
                  </a:lnTo>
                  <a:lnTo>
                    <a:pt x="45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0" y="0"/>
                  </a:moveTo>
                  <a:lnTo>
                    <a:pt x="42" y="0"/>
                  </a:lnTo>
                  <a:lnTo>
                    <a:pt x="48" y="1"/>
                  </a:lnTo>
                  <a:lnTo>
                    <a:pt x="51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3" y="15"/>
                  </a:lnTo>
                  <a:lnTo>
                    <a:pt x="69" y="30"/>
                  </a:lnTo>
                  <a:lnTo>
                    <a:pt x="72" y="42"/>
                  </a:lnTo>
                  <a:lnTo>
                    <a:pt x="72" y="76"/>
                  </a:lnTo>
                  <a:lnTo>
                    <a:pt x="69" y="89"/>
                  </a:lnTo>
                  <a:lnTo>
                    <a:pt x="66" y="97"/>
                  </a:lnTo>
                  <a:lnTo>
                    <a:pt x="62" y="103"/>
                  </a:lnTo>
                  <a:lnTo>
                    <a:pt x="57" y="107"/>
                  </a:lnTo>
                  <a:lnTo>
                    <a:pt x="45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4" y="91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9"/>
                  </a:lnTo>
                  <a:lnTo>
                    <a:pt x="4" y="24"/>
                  </a:lnTo>
                  <a:lnTo>
                    <a:pt x="7" y="16"/>
                  </a:lnTo>
                  <a:lnTo>
                    <a:pt x="12" y="10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Line 55"/>
            <p:cNvSpPr>
              <a:spLocks noChangeShapeType="1"/>
            </p:cNvSpPr>
            <p:nvPr/>
          </p:nvSpPr>
          <p:spPr bwMode="auto">
            <a:xfrm>
              <a:off x="1571827" y="6197143"/>
              <a:ext cx="56773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07" name="Line 56"/>
            <p:cNvSpPr>
              <a:spLocks noChangeShapeType="1"/>
            </p:cNvSpPr>
            <p:nvPr/>
          </p:nvSpPr>
          <p:spPr bwMode="auto">
            <a:xfrm flipH="1">
              <a:off x="7378888" y="6197143"/>
              <a:ext cx="59476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08" name="Freeform 57"/>
            <p:cNvSpPr>
              <a:spLocks noEditPoints="1"/>
            </p:cNvSpPr>
            <p:nvPr/>
          </p:nvSpPr>
          <p:spPr bwMode="auto">
            <a:xfrm>
              <a:off x="1401508" y="6123253"/>
              <a:ext cx="98677" cy="150418"/>
            </a:xfrm>
            <a:custGeom>
              <a:avLst/>
              <a:gdLst>
                <a:gd name="T0" fmla="*/ 2147483647 w 73"/>
                <a:gd name="T1" fmla="*/ 2147483647 h 114"/>
                <a:gd name="T2" fmla="*/ 2147483647 w 73"/>
                <a:gd name="T3" fmla="*/ 2147483647 h 114"/>
                <a:gd name="T4" fmla="*/ 2147483647 w 73"/>
                <a:gd name="T5" fmla="*/ 2147483647 h 114"/>
                <a:gd name="T6" fmla="*/ 2147483647 w 73"/>
                <a:gd name="T7" fmla="*/ 2147483647 h 114"/>
                <a:gd name="T8" fmla="*/ 2147483647 w 73"/>
                <a:gd name="T9" fmla="*/ 2147483647 h 114"/>
                <a:gd name="T10" fmla="*/ 2147483647 w 73"/>
                <a:gd name="T11" fmla="*/ 2147483647 h 114"/>
                <a:gd name="T12" fmla="*/ 2147483647 w 73"/>
                <a:gd name="T13" fmla="*/ 2147483647 h 114"/>
                <a:gd name="T14" fmla="*/ 2147483647 w 73"/>
                <a:gd name="T15" fmla="*/ 2147483647 h 114"/>
                <a:gd name="T16" fmla="*/ 2147483647 w 73"/>
                <a:gd name="T17" fmla="*/ 2147483647 h 114"/>
                <a:gd name="T18" fmla="*/ 2147483647 w 73"/>
                <a:gd name="T19" fmla="*/ 2147483647 h 114"/>
                <a:gd name="T20" fmla="*/ 2147483647 w 73"/>
                <a:gd name="T21" fmla="*/ 2147483647 h 114"/>
                <a:gd name="T22" fmla="*/ 2147483647 w 73"/>
                <a:gd name="T23" fmla="*/ 2147483647 h 114"/>
                <a:gd name="T24" fmla="*/ 2147483647 w 73"/>
                <a:gd name="T25" fmla="*/ 2147483647 h 114"/>
                <a:gd name="T26" fmla="*/ 2147483647 w 73"/>
                <a:gd name="T27" fmla="*/ 2147483647 h 114"/>
                <a:gd name="T28" fmla="*/ 2147483647 w 73"/>
                <a:gd name="T29" fmla="*/ 2147483647 h 114"/>
                <a:gd name="T30" fmla="*/ 2147483647 w 73"/>
                <a:gd name="T31" fmla="*/ 2147483647 h 114"/>
                <a:gd name="T32" fmla="*/ 2147483647 w 73"/>
                <a:gd name="T33" fmla="*/ 2147483647 h 114"/>
                <a:gd name="T34" fmla="*/ 2147483647 w 73"/>
                <a:gd name="T35" fmla="*/ 2147483647 h 114"/>
                <a:gd name="T36" fmla="*/ 2147483647 w 73"/>
                <a:gd name="T37" fmla="*/ 2147483647 h 114"/>
                <a:gd name="T38" fmla="*/ 2147483647 w 73"/>
                <a:gd name="T39" fmla="*/ 2147483647 h 114"/>
                <a:gd name="T40" fmla="*/ 2147483647 w 73"/>
                <a:gd name="T41" fmla="*/ 2147483647 h 114"/>
                <a:gd name="T42" fmla="*/ 2147483647 w 73"/>
                <a:gd name="T43" fmla="*/ 2147483647 h 114"/>
                <a:gd name="T44" fmla="*/ 2147483647 w 73"/>
                <a:gd name="T45" fmla="*/ 2147483647 h 114"/>
                <a:gd name="T46" fmla="*/ 2147483647 w 73"/>
                <a:gd name="T47" fmla="*/ 2147483647 h 114"/>
                <a:gd name="T48" fmla="*/ 2147483647 w 73"/>
                <a:gd name="T49" fmla="*/ 0 h 114"/>
                <a:gd name="T50" fmla="*/ 2147483647 w 73"/>
                <a:gd name="T51" fmla="*/ 0 h 114"/>
                <a:gd name="T52" fmla="*/ 2147483647 w 73"/>
                <a:gd name="T53" fmla="*/ 2147483647 h 114"/>
                <a:gd name="T54" fmla="*/ 2147483647 w 73"/>
                <a:gd name="T55" fmla="*/ 2147483647 h 114"/>
                <a:gd name="T56" fmla="*/ 2147483647 w 73"/>
                <a:gd name="T57" fmla="*/ 2147483647 h 114"/>
                <a:gd name="T58" fmla="*/ 2147483647 w 73"/>
                <a:gd name="T59" fmla="*/ 2147483647 h 114"/>
                <a:gd name="T60" fmla="*/ 2147483647 w 73"/>
                <a:gd name="T61" fmla="*/ 2147483647 h 114"/>
                <a:gd name="T62" fmla="*/ 2147483647 w 73"/>
                <a:gd name="T63" fmla="*/ 2147483647 h 114"/>
                <a:gd name="T64" fmla="*/ 2147483647 w 73"/>
                <a:gd name="T65" fmla="*/ 2147483647 h 114"/>
                <a:gd name="T66" fmla="*/ 2147483647 w 73"/>
                <a:gd name="T67" fmla="*/ 2147483647 h 114"/>
                <a:gd name="T68" fmla="*/ 2147483647 w 73"/>
                <a:gd name="T69" fmla="*/ 2147483647 h 114"/>
                <a:gd name="T70" fmla="*/ 2147483647 w 73"/>
                <a:gd name="T71" fmla="*/ 2147483647 h 114"/>
                <a:gd name="T72" fmla="*/ 2147483647 w 73"/>
                <a:gd name="T73" fmla="*/ 2147483647 h 114"/>
                <a:gd name="T74" fmla="*/ 2147483647 w 73"/>
                <a:gd name="T75" fmla="*/ 2147483647 h 114"/>
                <a:gd name="T76" fmla="*/ 2147483647 w 73"/>
                <a:gd name="T77" fmla="*/ 2147483647 h 114"/>
                <a:gd name="T78" fmla="*/ 2147483647 w 73"/>
                <a:gd name="T79" fmla="*/ 2147483647 h 114"/>
                <a:gd name="T80" fmla="*/ 2147483647 w 73"/>
                <a:gd name="T81" fmla="*/ 2147483647 h 114"/>
                <a:gd name="T82" fmla="*/ 2147483647 w 73"/>
                <a:gd name="T83" fmla="*/ 2147483647 h 114"/>
                <a:gd name="T84" fmla="*/ 2147483647 w 73"/>
                <a:gd name="T85" fmla="*/ 2147483647 h 114"/>
                <a:gd name="T86" fmla="*/ 2147483647 w 73"/>
                <a:gd name="T87" fmla="*/ 2147483647 h 114"/>
                <a:gd name="T88" fmla="*/ 0 w 73"/>
                <a:gd name="T89" fmla="*/ 2147483647 h 114"/>
                <a:gd name="T90" fmla="*/ 2147483647 w 73"/>
                <a:gd name="T91" fmla="*/ 2147483647 h 114"/>
                <a:gd name="T92" fmla="*/ 2147483647 w 73"/>
                <a:gd name="T93" fmla="*/ 2147483647 h 114"/>
                <a:gd name="T94" fmla="*/ 2147483647 w 73"/>
                <a:gd name="T95" fmla="*/ 2147483647 h 114"/>
                <a:gd name="T96" fmla="*/ 2147483647 w 73"/>
                <a:gd name="T97" fmla="*/ 2147483647 h 114"/>
                <a:gd name="T98" fmla="*/ 2147483647 w 73"/>
                <a:gd name="T99" fmla="*/ 2147483647 h 114"/>
                <a:gd name="T100" fmla="*/ 2147483647 w 73"/>
                <a:gd name="T101" fmla="*/ 2147483647 h 114"/>
                <a:gd name="T102" fmla="*/ 2147483647 w 73"/>
                <a:gd name="T103" fmla="*/ 0 h 1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114"/>
                <a:gd name="T158" fmla="*/ 73 w 73"/>
                <a:gd name="T159" fmla="*/ 114 h 1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114">
                  <a:moveTo>
                    <a:pt x="32" y="14"/>
                  </a:moveTo>
                  <a:lnTo>
                    <a:pt x="28" y="15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15" y="41"/>
                  </a:lnTo>
                  <a:lnTo>
                    <a:pt x="15" y="73"/>
                  </a:lnTo>
                  <a:lnTo>
                    <a:pt x="19" y="85"/>
                  </a:lnTo>
                  <a:lnTo>
                    <a:pt x="22" y="92"/>
                  </a:lnTo>
                  <a:lnTo>
                    <a:pt x="26" y="95"/>
                  </a:lnTo>
                  <a:lnTo>
                    <a:pt x="29" y="99"/>
                  </a:lnTo>
                  <a:lnTo>
                    <a:pt x="38" y="102"/>
                  </a:lnTo>
                  <a:lnTo>
                    <a:pt x="43" y="100"/>
                  </a:lnTo>
                  <a:lnTo>
                    <a:pt x="46" y="99"/>
                  </a:lnTo>
                  <a:lnTo>
                    <a:pt x="50" y="95"/>
                  </a:lnTo>
                  <a:lnTo>
                    <a:pt x="53" y="92"/>
                  </a:lnTo>
                  <a:lnTo>
                    <a:pt x="56" y="85"/>
                  </a:lnTo>
                  <a:lnTo>
                    <a:pt x="58" y="73"/>
                  </a:lnTo>
                  <a:lnTo>
                    <a:pt x="59" y="58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3" y="21"/>
                  </a:lnTo>
                  <a:lnTo>
                    <a:pt x="49" y="17"/>
                  </a:lnTo>
                  <a:lnTo>
                    <a:pt x="43" y="14"/>
                  </a:lnTo>
                  <a:lnTo>
                    <a:pt x="32" y="14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2"/>
                  </a:lnTo>
                  <a:lnTo>
                    <a:pt x="53" y="3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73" y="42"/>
                  </a:lnTo>
                  <a:lnTo>
                    <a:pt x="73" y="76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8" y="114"/>
                  </a:lnTo>
                  <a:lnTo>
                    <a:pt x="23" y="111"/>
                  </a:lnTo>
                  <a:lnTo>
                    <a:pt x="12" y="103"/>
                  </a:lnTo>
                  <a:lnTo>
                    <a:pt x="6" y="91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7"/>
                  </a:lnTo>
                  <a:lnTo>
                    <a:pt x="12" y="11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Line 58"/>
            <p:cNvSpPr>
              <a:spLocks noChangeShapeType="1"/>
            </p:cNvSpPr>
            <p:nvPr/>
          </p:nvSpPr>
          <p:spPr bwMode="auto">
            <a:xfrm>
              <a:off x="1571827" y="5719501"/>
              <a:ext cx="56773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10" name="Line 59"/>
            <p:cNvSpPr>
              <a:spLocks noChangeShapeType="1"/>
            </p:cNvSpPr>
            <p:nvPr/>
          </p:nvSpPr>
          <p:spPr bwMode="auto">
            <a:xfrm flipH="1">
              <a:off x="7378888" y="5719501"/>
              <a:ext cx="59476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11" name="Freeform 60"/>
            <p:cNvSpPr>
              <a:spLocks/>
            </p:cNvSpPr>
            <p:nvPr/>
          </p:nvSpPr>
          <p:spPr bwMode="auto">
            <a:xfrm>
              <a:off x="1401508" y="5648250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2147483647 w 73"/>
                <a:gd name="T39" fmla="*/ 2147483647 h 112"/>
                <a:gd name="T40" fmla="*/ 0 w 73"/>
                <a:gd name="T41" fmla="*/ 2147483647 h 112"/>
                <a:gd name="T42" fmla="*/ 2147483647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2147483647 h 112"/>
                <a:gd name="T92" fmla="*/ 2147483647 w 73"/>
                <a:gd name="T93" fmla="*/ 2147483647 h 112"/>
                <a:gd name="T94" fmla="*/ 2147483647 w 73"/>
                <a:gd name="T95" fmla="*/ 2147483647 h 112"/>
                <a:gd name="T96" fmla="*/ 2147483647 w 73"/>
                <a:gd name="T97" fmla="*/ 0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"/>
                <a:gd name="T148" fmla="*/ 0 h 112"/>
                <a:gd name="T149" fmla="*/ 73 w 73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" h="112">
                  <a:moveTo>
                    <a:pt x="14" y="0"/>
                  </a:moveTo>
                  <a:lnTo>
                    <a:pt x="67" y="0"/>
                  </a:lnTo>
                  <a:lnTo>
                    <a:pt x="67" y="15"/>
                  </a:lnTo>
                  <a:lnTo>
                    <a:pt x="25" y="15"/>
                  </a:lnTo>
                  <a:lnTo>
                    <a:pt x="20" y="44"/>
                  </a:lnTo>
                  <a:lnTo>
                    <a:pt x="26" y="39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53" y="38"/>
                  </a:lnTo>
                  <a:lnTo>
                    <a:pt x="64" y="45"/>
                  </a:lnTo>
                  <a:lnTo>
                    <a:pt x="71" y="57"/>
                  </a:lnTo>
                  <a:lnTo>
                    <a:pt x="73" y="71"/>
                  </a:lnTo>
                  <a:lnTo>
                    <a:pt x="71" y="86"/>
                  </a:lnTo>
                  <a:lnTo>
                    <a:pt x="65" y="100"/>
                  </a:lnTo>
                  <a:lnTo>
                    <a:pt x="52" y="109"/>
                  </a:lnTo>
                  <a:lnTo>
                    <a:pt x="37" y="112"/>
                  </a:lnTo>
                  <a:lnTo>
                    <a:pt x="23" y="110"/>
                  </a:lnTo>
                  <a:lnTo>
                    <a:pt x="12" y="104"/>
                  </a:lnTo>
                  <a:lnTo>
                    <a:pt x="8" y="100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15" y="80"/>
                  </a:lnTo>
                  <a:lnTo>
                    <a:pt x="17" y="86"/>
                  </a:lnTo>
                  <a:lnTo>
                    <a:pt x="19" y="91"/>
                  </a:lnTo>
                  <a:lnTo>
                    <a:pt x="22" y="94"/>
                  </a:lnTo>
                  <a:lnTo>
                    <a:pt x="26" y="97"/>
                  </a:lnTo>
                  <a:lnTo>
                    <a:pt x="31" y="98"/>
                  </a:lnTo>
                  <a:lnTo>
                    <a:pt x="37" y="100"/>
                  </a:lnTo>
                  <a:lnTo>
                    <a:pt x="41" y="98"/>
                  </a:lnTo>
                  <a:lnTo>
                    <a:pt x="46" y="98"/>
                  </a:lnTo>
                  <a:lnTo>
                    <a:pt x="50" y="95"/>
                  </a:lnTo>
                  <a:lnTo>
                    <a:pt x="53" y="92"/>
                  </a:lnTo>
                  <a:lnTo>
                    <a:pt x="56" y="88"/>
                  </a:lnTo>
                  <a:lnTo>
                    <a:pt x="59" y="72"/>
                  </a:lnTo>
                  <a:lnTo>
                    <a:pt x="59" y="66"/>
                  </a:lnTo>
                  <a:lnTo>
                    <a:pt x="56" y="60"/>
                  </a:lnTo>
                  <a:lnTo>
                    <a:pt x="55" y="56"/>
                  </a:lnTo>
                  <a:lnTo>
                    <a:pt x="50" y="53"/>
                  </a:lnTo>
                  <a:lnTo>
                    <a:pt x="47" y="50"/>
                  </a:lnTo>
                  <a:lnTo>
                    <a:pt x="41" y="50"/>
                  </a:lnTo>
                  <a:lnTo>
                    <a:pt x="37" y="48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5" y="51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7" y="59"/>
                  </a:lnTo>
                  <a:lnTo>
                    <a:pt x="2" y="5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Line 61"/>
            <p:cNvSpPr>
              <a:spLocks noChangeShapeType="1"/>
            </p:cNvSpPr>
            <p:nvPr/>
          </p:nvSpPr>
          <p:spPr bwMode="auto">
            <a:xfrm>
              <a:off x="1571827" y="5240539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13" name="Line 62"/>
            <p:cNvSpPr>
              <a:spLocks noChangeShapeType="1"/>
            </p:cNvSpPr>
            <p:nvPr/>
          </p:nvSpPr>
          <p:spPr bwMode="auto">
            <a:xfrm flipH="1">
              <a:off x="7378888" y="5240539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14" name="Freeform 63"/>
            <p:cNvSpPr>
              <a:spLocks/>
            </p:cNvSpPr>
            <p:nvPr/>
          </p:nvSpPr>
          <p:spPr bwMode="auto">
            <a:xfrm>
              <a:off x="1300128" y="5167969"/>
              <a:ext cx="52717" cy="147779"/>
            </a:xfrm>
            <a:custGeom>
              <a:avLst/>
              <a:gdLst>
                <a:gd name="T0" fmla="*/ 2147483647 w 39"/>
                <a:gd name="T1" fmla="*/ 0 h 112"/>
                <a:gd name="T2" fmla="*/ 2147483647 w 39"/>
                <a:gd name="T3" fmla="*/ 0 h 112"/>
                <a:gd name="T4" fmla="*/ 2147483647 w 39"/>
                <a:gd name="T5" fmla="*/ 2147483647 h 112"/>
                <a:gd name="T6" fmla="*/ 2147483647 w 39"/>
                <a:gd name="T7" fmla="*/ 2147483647 h 112"/>
                <a:gd name="T8" fmla="*/ 2147483647 w 39"/>
                <a:gd name="T9" fmla="*/ 2147483647 h 112"/>
                <a:gd name="T10" fmla="*/ 2147483647 w 39"/>
                <a:gd name="T11" fmla="*/ 2147483647 h 112"/>
                <a:gd name="T12" fmla="*/ 2147483647 w 39"/>
                <a:gd name="T13" fmla="*/ 2147483647 h 112"/>
                <a:gd name="T14" fmla="*/ 2147483647 w 39"/>
                <a:gd name="T15" fmla="*/ 2147483647 h 112"/>
                <a:gd name="T16" fmla="*/ 0 w 39"/>
                <a:gd name="T17" fmla="*/ 2147483647 h 112"/>
                <a:gd name="T18" fmla="*/ 0 w 39"/>
                <a:gd name="T19" fmla="*/ 2147483647 h 112"/>
                <a:gd name="T20" fmla="*/ 2147483647 w 39"/>
                <a:gd name="T21" fmla="*/ 2147483647 h 112"/>
                <a:gd name="T22" fmla="*/ 2147483647 w 39"/>
                <a:gd name="T23" fmla="*/ 2147483647 h 112"/>
                <a:gd name="T24" fmla="*/ 2147483647 w 39"/>
                <a:gd name="T25" fmla="*/ 2147483647 h 112"/>
                <a:gd name="T26" fmla="*/ 2147483647 w 39"/>
                <a:gd name="T27" fmla="*/ 2147483647 h 112"/>
                <a:gd name="T28" fmla="*/ 2147483647 w 39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12"/>
                <a:gd name="T47" fmla="*/ 39 w 39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12">
                  <a:moveTo>
                    <a:pt x="30" y="0"/>
                  </a:moveTo>
                  <a:lnTo>
                    <a:pt x="39" y="0"/>
                  </a:lnTo>
                  <a:lnTo>
                    <a:pt x="39" y="112"/>
                  </a:lnTo>
                  <a:lnTo>
                    <a:pt x="25" y="112"/>
                  </a:lnTo>
                  <a:lnTo>
                    <a:pt x="25" y="25"/>
                  </a:lnTo>
                  <a:lnTo>
                    <a:pt x="22" y="28"/>
                  </a:lnTo>
                  <a:lnTo>
                    <a:pt x="18" y="31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7" y="25"/>
                  </a:lnTo>
                  <a:lnTo>
                    <a:pt x="19" y="16"/>
                  </a:lnTo>
                  <a:lnTo>
                    <a:pt x="24" y="11"/>
                  </a:lnTo>
                  <a:lnTo>
                    <a:pt x="27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64"/>
            <p:cNvSpPr>
              <a:spLocks noEditPoints="1"/>
            </p:cNvSpPr>
            <p:nvPr/>
          </p:nvSpPr>
          <p:spPr bwMode="auto">
            <a:xfrm>
              <a:off x="1401508" y="5167969"/>
              <a:ext cx="98677" cy="150418"/>
            </a:xfrm>
            <a:custGeom>
              <a:avLst/>
              <a:gdLst>
                <a:gd name="T0" fmla="*/ 2147483647 w 73"/>
                <a:gd name="T1" fmla="*/ 2147483647 h 114"/>
                <a:gd name="T2" fmla="*/ 2147483647 w 73"/>
                <a:gd name="T3" fmla="*/ 2147483647 h 114"/>
                <a:gd name="T4" fmla="*/ 2147483647 w 73"/>
                <a:gd name="T5" fmla="*/ 2147483647 h 114"/>
                <a:gd name="T6" fmla="*/ 2147483647 w 73"/>
                <a:gd name="T7" fmla="*/ 2147483647 h 114"/>
                <a:gd name="T8" fmla="*/ 2147483647 w 73"/>
                <a:gd name="T9" fmla="*/ 2147483647 h 114"/>
                <a:gd name="T10" fmla="*/ 2147483647 w 73"/>
                <a:gd name="T11" fmla="*/ 2147483647 h 114"/>
                <a:gd name="T12" fmla="*/ 2147483647 w 73"/>
                <a:gd name="T13" fmla="*/ 2147483647 h 114"/>
                <a:gd name="T14" fmla="*/ 2147483647 w 73"/>
                <a:gd name="T15" fmla="*/ 2147483647 h 114"/>
                <a:gd name="T16" fmla="*/ 2147483647 w 73"/>
                <a:gd name="T17" fmla="*/ 2147483647 h 114"/>
                <a:gd name="T18" fmla="*/ 2147483647 w 73"/>
                <a:gd name="T19" fmla="*/ 2147483647 h 114"/>
                <a:gd name="T20" fmla="*/ 2147483647 w 73"/>
                <a:gd name="T21" fmla="*/ 2147483647 h 114"/>
                <a:gd name="T22" fmla="*/ 2147483647 w 73"/>
                <a:gd name="T23" fmla="*/ 2147483647 h 114"/>
                <a:gd name="T24" fmla="*/ 2147483647 w 73"/>
                <a:gd name="T25" fmla="*/ 2147483647 h 114"/>
                <a:gd name="T26" fmla="*/ 2147483647 w 73"/>
                <a:gd name="T27" fmla="*/ 2147483647 h 114"/>
                <a:gd name="T28" fmla="*/ 2147483647 w 73"/>
                <a:gd name="T29" fmla="*/ 2147483647 h 114"/>
                <a:gd name="T30" fmla="*/ 2147483647 w 73"/>
                <a:gd name="T31" fmla="*/ 2147483647 h 114"/>
                <a:gd name="T32" fmla="*/ 2147483647 w 73"/>
                <a:gd name="T33" fmla="*/ 2147483647 h 114"/>
                <a:gd name="T34" fmla="*/ 2147483647 w 73"/>
                <a:gd name="T35" fmla="*/ 2147483647 h 114"/>
                <a:gd name="T36" fmla="*/ 2147483647 w 73"/>
                <a:gd name="T37" fmla="*/ 2147483647 h 114"/>
                <a:gd name="T38" fmla="*/ 2147483647 w 73"/>
                <a:gd name="T39" fmla="*/ 2147483647 h 114"/>
                <a:gd name="T40" fmla="*/ 2147483647 w 73"/>
                <a:gd name="T41" fmla="*/ 2147483647 h 114"/>
                <a:gd name="T42" fmla="*/ 2147483647 w 73"/>
                <a:gd name="T43" fmla="*/ 2147483647 h 114"/>
                <a:gd name="T44" fmla="*/ 2147483647 w 73"/>
                <a:gd name="T45" fmla="*/ 2147483647 h 114"/>
                <a:gd name="T46" fmla="*/ 2147483647 w 73"/>
                <a:gd name="T47" fmla="*/ 0 h 114"/>
                <a:gd name="T48" fmla="*/ 2147483647 w 73"/>
                <a:gd name="T49" fmla="*/ 0 h 114"/>
                <a:gd name="T50" fmla="*/ 2147483647 w 73"/>
                <a:gd name="T51" fmla="*/ 2147483647 h 114"/>
                <a:gd name="T52" fmla="*/ 2147483647 w 73"/>
                <a:gd name="T53" fmla="*/ 2147483647 h 114"/>
                <a:gd name="T54" fmla="*/ 2147483647 w 73"/>
                <a:gd name="T55" fmla="*/ 2147483647 h 114"/>
                <a:gd name="T56" fmla="*/ 2147483647 w 73"/>
                <a:gd name="T57" fmla="*/ 2147483647 h 114"/>
                <a:gd name="T58" fmla="*/ 2147483647 w 73"/>
                <a:gd name="T59" fmla="*/ 2147483647 h 114"/>
                <a:gd name="T60" fmla="*/ 2147483647 w 73"/>
                <a:gd name="T61" fmla="*/ 2147483647 h 114"/>
                <a:gd name="T62" fmla="*/ 2147483647 w 73"/>
                <a:gd name="T63" fmla="*/ 2147483647 h 114"/>
                <a:gd name="T64" fmla="*/ 2147483647 w 73"/>
                <a:gd name="T65" fmla="*/ 2147483647 h 114"/>
                <a:gd name="T66" fmla="*/ 2147483647 w 73"/>
                <a:gd name="T67" fmla="*/ 2147483647 h 114"/>
                <a:gd name="T68" fmla="*/ 2147483647 w 73"/>
                <a:gd name="T69" fmla="*/ 2147483647 h 114"/>
                <a:gd name="T70" fmla="*/ 2147483647 w 73"/>
                <a:gd name="T71" fmla="*/ 2147483647 h 114"/>
                <a:gd name="T72" fmla="*/ 2147483647 w 73"/>
                <a:gd name="T73" fmla="*/ 2147483647 h 114"/>
                <a:gd name="T74" fmla="*/ 2147483647 w 73"/>
                <a:gd name="T75" fmla="*/ 2147483647 h 114"/>
                <a:gd name="T76" fmla="*/ 2147483647 w 73"/>
                <a:gd name="T77" fmla="*/ 2147483647 h 114"/>
                <a:gd name="T78" fmla="*/ 2147483647 w 73"/>
                <a:gd name="T79" fmla="*/ 2147483647 h 114"/>
                <a:gd name="T80" fmla="*/ 2147483647 w 73"/>
                <a:gd name="T81" fmla="*/ 2147483647 h 114"/>
                <a:gd name="T82" fmla="*/ 2147483647 w 73"/>
                <a:gd name="T83" fmla="*/ 2147483647 h 114"/>
                <a:gd name="T84" fmla="*/ 2147483647 w 73"/>
                <a:gd name="T85" fmla="*/ 2147483647 h 114"/>
                <a:gd name="T86" fmla="*/ 0 w 73"/>
                <a:gd name="T87" fmla="*/ 2147483647 h 114"/>
                <a:gd name="T88" fmla="*/ 2147483647 w 73"/>
                <a:gd name="T89" fmla="*/ 2147483647 h 114"/>
                <a:gd name="T90" fmla="*/ 2147483647 w 73"/>
                <a:gd name="T91" fmla="*/ 2147483647 h 114"/>
                <a:gd name="T92" fmla="*/ 2147483647 w 73"/>
                <a:gd name="T93" fmla="*/ 2147483647 h 114"/>
                <a:gd name="T94" fmla="*/ 2147483647 w 73"/>
                <a:gd name="T95" fmla="*/ 2147483647 h 114"/>
                <a:gd name="T96" fmla="*/ 2147483647 w 73"/>
                <a:gd name="T97" fmla="*/ 2147483647 h 114"/>
                <a:gd name="T98" fmla="*/ 2147483647 w 73"/>
                <a:gd name="T99" fmla="*/ 2147483647 h 114"/>
                <a:gd name="T100" fmla="*/ 2147483647 w 73"/>
                <a:gd name="T101" fmla="*/ 0 h 1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4"/>
                <a:gd name="T155" fmla="*/ 73 w 73"/>
                <a:gd name="T156" fmla="*/ 114 h 1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4">
                  <a:moveTo>
                    <a:pt x="32" y="14"/>
                  </a:moveTo>
                  <a:lnTo>
                    <a:pt x="28" y="16"/>
                  </a:lnTo>
                  <a:lnTo>
                    <a:pt x="22" y="22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3"/>
                  </a:lnTo>
                  <a:lnTo>
                    <a:pt x="17" y="85"/>
                  </a:lnTo>
                  <a:lnTo>
                    <a:pt x="22" y="93"/>
                  </a:lnTo>
                  <a:lnTo>
                    <a:pt x="25" y="96"/>
                  </a:lnTo>
                  <a:lnTo>
                    <a:pt x="29" y="99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46" y="99"/>
                  </a:lnTo>
                  <a:lnTo>
                    <a:pt x="52" y="93"/>
                  </a:lnTo>
                  <a:lnTo>
                    <a:pt x="56" y="85"/>
                  </a:lnTo>
                  <a:lnTo>
                    <a:pt x="58" y="73"/>
                  </a:lnTo>
                  <a:lnTo>
                    <a:pt x="59" y="58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2" y="22"/>
                  </a:lnTo>
                  <a:lnTo>
                    <a:pt x="46" y="16"/>
                  </a:lnTo>
                  <a:lnTo>
                    <a:pt x="41" y="14"/>
                  </a:lnTo>
                  <a:lnTo>
                    <a:pt x="32" y="14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62" y="13"/>
                  </a:lnTo>
                  <a:lnTo>
                    <a:pt x="64" y="16"/>
                  </a:lnTo>
                  <a:lnTo>
                    <a:pt x="70" y="31"/>
                  </a:lnTo>
                  <a:lnTo>
                    <a:pt x="73" y="43"/>
                  </a:lnTo>
                  <a:lnTo>
                    <a:pt x="73" y="76"/>
                  </a:lnTo>
                  <a:lnTo>
                    <a:pt x="70" y="90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8"/>
                  </a:lnTo>
                  <a:lnTo>
                    <a:pt x="46" y="114"/>
                  </a:lnTo>
                  <a:lnTo>
                    <a:pt x="38" y="114"/>
                  </a:lnTo>
                  <a:lnTo>
                    <a:pt x="23" y="111"/>
                  </a:lnTo>
                  <a:lnTo>
                    <a:pt x="12" y="103"/>
                  </a:lnTo>
                  <a:lnTo>
                    <a:pt x="5" y="91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5" y="25"/>
                  </a:lnTo>
                  <a:lnTo>
                    <a:pt x="8" y="17"/>
                  </a:lnTo>
                  <a:lnTo>
                    <a:pt x="12" y="11"/>
                  </a:lnTo>
                  <a:lnTo>
                    <a:pt x="20" y="3"/>
                  </a:lnTo>
                  <a:lnTo>
                    <a:pt x="26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Line 65"/>
            <p:cNvSpPr>
              <a:spLocks noChangeShapeType="1"/>
            </p:cNvSpPr>
            <p:nvPr/>
          </p:nvSpPr>
          <p:spPr bwMode="auto">
            <a:xfrm>
              <a:off x="1571827" y="4762897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17" name="Line 66"/>
            <p:cNvSpPr>
              <a:spLocks noChangeShapeType="1"/>
            </p:cNvSpPr>
            <p:nvPr/>
          </p:nvSpPr>
          <p:spPr bwMode="auto">
            <a:xfrm flipH="1">
              <a:off x="7378888" y="4762897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18" name="Freeform 67"/>
            <p:cNvSpPr>
              <a:spLocks/>
            </p:cNvSpPr>
            <p:nvPr/>
          </p:nvSpPr>
          <p:spPr bwMode="auto">
            <a:xfrm>
              <a:off x="1300128" y="4691647"/>
              <a:ext cx="52717" cy="147779"/>
            </a:xfrm>
            <a:custGeom>
              <a:avLst/>
              <a:gdLst>
                <a:gd name="T0" fmla="*/ 2147483647 w 39"/>
                <a:gd name="T1" fmla="*/ 0 h 112"/>
                <a:gd name="T2" fmla="*/ 2147483647 w 39"/>
                <a:gd name="T3" fmla="*/ 0 h 112"/>
                <a:gd name="T4" fmla="*/ 2147483647 w 39"/>
                <a:gd name="T5" fmla="*/ 2147483647 h 112"/>
                <a:gd name="T6" fmla="*/ 2147483647 w 39"/>
                <a:gd name="T7" fmla="*/ 2147483647 h 112"/>
                <a:gd name="T8" fmla="*/ 2147483647 w 39"/>
                <a:gd name="T9" fmla="*/ 2147483647 h 112"/>
                <a:gd name="T10" fmla="*/ 2147483647 w 39"/>
                <a:gd name="T11" fmla="*/ 2147483647 h 112"/>
                <a:gd name="T12" fmla="*/ 2147483647 w 39"/>
                <a:gd name="T13" fmla="*/ 2147483647 h 112"/>
                <a:gd name="T14" fmla="*/ 2147483647 w 39"/>
                <a:gd name="T15" fmla="*/ 2147483647 h 112"/>
                <a:gd name="T16" fmla="*/ 0 w 39"/>
                <a:gd name="T17" fmla="*/ 2147483647 h 112"/>
                <a:gd name="T18" fmla="*/ 0 w 39"/>
                <a:gd name="T19" fmla="*/ 2147483647 h 112"/>
                <a:gd name="T20" fmla="*/ 2147483647 w 39"/>
                <a:gd name="T21" fmla="*/ 2147483647 h 112"/>
                <a:gd name="T22" fmla="*/ 2147483647 w 39"/>
                <a:gd name="T23" fmla="*/ 2147483647 h 112"/>
                <a:gd name="T24" fmla="*/ 2147483647 w 39"/>
                <a:gd name="T25" fmla="*/ 2147483647 h 112"/>
                <a:gd name="T26" fmla="*/ 2147483647 w 39"/>
                <a:gd name="T27" fmla="*/ 2147483647 h 112"/>
                <a:gd name="T28" fmla="*/ 2147483647 w 39"/>
                <a:gd name="T29" fmla="*/ 0 h 1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"/>
                <a:gd name="T46" fmla="*/ 0 h 112"/>
                <a:gd name="T47" fmla="*/ 39 w 39"/>
                <a:gd name="T48" fmla="*/ 112 h 1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" h="112">
                  <a:moveTo>
                    <a:pt x="30" y="0"/>
                  </a:moveTo>
                  <a:lnTo>
                    <a:pt x="39" y="0"/>
                  </a:lnTo>
                  <a:lnTo>
                    <a:pt x="39" y="112"/>
                  </a:lnTo>
                  <a:lnTo>
                    <a:pt x="25" y="112"/>
                  </a:lnTo>
                  <a:lnTo>
                    <a:pt x="25" y="24"/>
                  </a:lnTo>
                  <a:lnTo>
                    <a:pt x="22" y="27"/>
                  </a:lnTo>
                  <a:lnTo>
                    <a:pt x="18" y="30"/>
                  </a:lnTo>
                  <a:lnTo>
                    <a:pt x="12" y="34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7" y="24"/>
                  </a:lnTo>
                  <a:lnTo>
                    <a:pt x="19" y="15"/>
                  </a:lnTo>
                  <a:lnTo>
                    <a:pt x="24" y="10"/>
                  </a:lnTo>
                  <a:lnTo>
                    <a:pt x="27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68"/>
            <p:cNvSpPr>
              <a:spLocks/>
            </p:cNvSpPr>
            <p:nvPr/>
          </p:nvSpPr>
          <p:spPr bwMode="auto">
            <a:xfrm>
              <a:off x="1401508" y="4692966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2147483647 w 73"/>
                <a:gd name="T39" fmla="*/ 2147483647 h 112"/>
                <a:gd name="T40" fmla="*/ 2147483647 w 73"/>
                <a:gd name="T41" fmla="*/ 2147483647 h 112"/>
                <a:gd name="T42" fmla="*/ 0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112"/>
                <a:gd name="T140" fmla="*/ 73 w 73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112">
                  <a:moveTo>
                    <a:pt x="14" y="0"/>
                  </a:moveTo>
                  <a:lnTo>
                    <a:pt x="67" y="0"/>
                  </a:lnTo>
                  <a:lnTo>
                    <a:pt x="67" y="15"/>
                  </a:lnTo>
                  <a:lnTo>
                    <a:pt x="25" y="15"/>
                  </a:lnTo>
                  <a:lnTo>
                    <a:pt x="20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46" y="36"/>
                  </a:lnTo>
                  <a:lnTo>
                    <a:pt x="53" y="38"/>
                  </a:lnTo>
                  <a:lnTo>
                    <a:pt x="58" y="41"/>
                  </a:lnTo>
                  <a:lnTo>
                    <a:pt x="64" y="46"/>
                  </a:lnTo>
                  <a:lnTo>
                    <a:pt x="71" y="58"/>
                  </a:lnTo>
                  <a:lnTo>
                    <a:pt x="73" y="71"/>
                  </a:lnTo>
                  <a:lnTo>
                    <a:pt x="71" y="86"/>
                  </a:lnTo>
                  <a:lnTo>
                    <a:pt x="65" y="100"/>
                  </a:lnTo>
                  <a:lnTo>
                    <a:pt x="52" y="109"/>
                  </a:lnTo>
                  <a:lnTo>
                    <a:pt x="37" y="112"/>
                  </a:lnTo>
                  <a:lnTo>
                    <a:pt x="23" y="111"/>
                  </a:lnTo>
                  <a:lnTo>
                    <a:pt x="12" y="105"/>
                  </a:lnTo>
                  <a:lnTo>
                    <a:pt x="8" y="100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15" y="80"/>
                  </a:lnTo>
                  <a:lnTo>
                    <a:pt x="17" y="86"/>
                  </a:lnTo>
                  <a:lnTo>
                    <a:pt x="19" y="91"/>
                  </a:lnTo>
                  <a:lnTo>
                    <a:pt x="25" y="97"/>
                  </a:lnTo>
                  <a:lnTo>
                    <a:pt x="37" y="100"/>
                  </a:lnTo>
                  <a:lnTo>
                    <a:pt x="41" y="99"/>
                  </a:lnTo>
                  <a:lnTo>
                    <a:pt x="46" y="99"/>
                  </a:lnTo>
                  <a:lnTo>
                    <a:pt x="55" y="89"/>
                  </a:lnTo>
                  <a:lnTo>
                    <a:pt x="58" y="85"/>
                  </a:lnTo>
                  <a:lnTo>
                    <a:pt x="58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6" y="50"/>
                  </a:lnTo>
                  <a:lnTo>
                    <a:pt x="41" y="50"/>
                  </a:lnTo>
                  <a:lnTo>
                    <a:pt x="37" y="49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7" y="59"/>
                  </a:lnTo>
                  <a:lnTo>
                    <a:pt x="2" y="5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Line 69"/>
            <p:cNvSpPr>
              <a:spLocks noChangeShapeType="1"/>
            </p:cNvSpPr>
            <p:nvPr/>
          </p:nvSpPr>
          <p:spPr bwMode="auto">
            <a:xfrm>
              <a:off x="1571827" y="4285255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21" name="Line 70"/>
            <p:cNvSpPr>
              <a:spLocks noChangeShapeType="1"/>
            </p:cNvSpPr>
            <p:nvPr/>
          </p:nvSpPr>
          <p:spPr bwMode="auto">
            <a:xfrm flipH="1">
              <a:off x="7378888" y="4285255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22" name="Freeform 71"/>
            <p:cNvSpPr>
              <a:spLocks/>
            </p:cNvSpPr>
            <p:nvPr/>
          </p:nvSpPr>
          <p:spPr bwMode="auto">
            <a:xfrm>
              <a:off x="1283907" y="4214005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0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2147483647 h 112"/>
                <a:gd name="T98" fmla="*/ 2147483647 w 72"/>
                <a:gd name="T99" fmla="*/ 2147483647 h 112"/>
                <a:gd name="T100" fmla="*/ 2147483647 w 72"/>
                <a:gd name="T101" fmla="*/ 2147483647 h 112"/>
                <a:gd name="T102" fmla="*/ 2147483647 w 72"/>
                <a:gd name="T103" fmla="*/ 2147483647 h 112"/>
                <a:gd name="T104" fmla="*/ 2147483647 w 72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112"/>
                <a:gd name="T161" fmla="*/ 72 w 72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112">
                  <a:moveTo>
                    <a:pt x="30" y="0"/>
                  </a:moveTo>
                  <a:lnTo>
                    <a:pt x="45" y="0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2" y="7"/>
                  </a:lnTo>
                  <a:lnTo>
                    <a:pt x="68" y="15"/>
                  </a:lnTo>
                  <a:lnTo>
                    <a:pt x="71" y="22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6" y="47"/>
                  </a:lnTo>
                  <a:lnTo>
                    <a:pt x="65" y="51"/>
                  </a:lnTo>
                  <a:lnTo>
                    <a:pt x="63" y="54"/>
                  </a:lnTo>
                  <a:lnTo>
                    <a:pt x="46" y="71"/>
                  </a:lnTo>
                  <a:lnTo>
                    <a:pt x="34" y="80"/>
                  </a:lnTo>
                  <a:lnTo>
                    <a:pt x="24" y="91"/>
                  </a:lnTo>
                  <a:lnTo>
                    <a:pt x="22" y="94"/>
                  </a:lnTo>
                  <a:lnTo>
                    <a:pt x="19" y="97"/>
                  </a:lnTo>
                  <a:lnTo>
                    <a:pt x="72" y="97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103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5" y="82"/>
                  </a:lnTo>
                  <a:lnTo>
                    <a:pt x="19" y="75"/>
                  </a:lnTo>
                  <a:lnTo>
                    <a:pt x="27" y="69"/>
                  </a:lnTo>
                  <a:lnTo>
                    <a:pt x="33" y="63"/>
                  </a:lnTo>
                  <a:lnTo>
                    <a:pt x="39" y="59"/>
                  </a:lnTo>
                  <a:lnTo>
                    <a:pt x="48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6" y="15"/>
                  </a:lnTo>
                  <a:lnTo>
                    <a:pt x="42" y="13"/>
                  </a:lnTo>
                  <a:lnTo>
                    <a:pt x="31" y="13"/>
                  </a:lnTo>
                  <a:lnTo>
                    <a:pt x="27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2"/>
            <p:cNvSpPr>
              <a:spLocks noEditPoints="1"/>
            </p:cNvSpPr>
            <p:nvPr/>
          </p:nvSpPr>
          <p:spPr bwMode="auto">
            <a:xfrm>
              <a:off x="1401508" y="4214005"/>
              <a:ext cx="98677" cy="149098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8" y="15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5"/>
                  </a:lnTo>
                  <a:lnTo>
                    <a:pt x="22" y="92"/>
                  </a:lnTo>
                  <a:lnTo>
                    <a:pt x="25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6" y="98"/>
                  </a:lnTo>
                  <a:lnTo>
                    <a:pt x="52" y="92"/>
                  </a:lnTo>
                  <a:lnTo>
                    <a:pt x="56" y="85"/>
                  </a:lnTo>
                  <a:lnTo>
                    <a:pt x="58" y="72"/>
                  </a:lnTo>
                  <a:lnTo>
                    <a:pt x="59" y="57"/>
                  </a:lnTo>
                  <a:lnTo>
                    <a:pt x="58" y="41"/>
                  </a:lnTo>
                  <a:lnTo>
                    <a:pt x="56" y="29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5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7"/>
                  </a:lnTo>
                  <a:lnTo>
                    <a:pt x="46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5" y="91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Line 73"/>
            <p:cNvSpPr>
              <a:spLocks noChangeShapeType="1"/>
            </p:cNvSpPr>
            <p:nvPr/>
          </p:nvSpPr>
          <p:spPr bwMode="auto">
            <a:xfrm>
              <a:off x="1571827" y="3807613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25" name="Line 74"/>
            <p:cNvSpPr>
              <a:spLocks noChangeShapeType="1"/>
            </p:cNvSpPr>
            <p:nvPr/>
          </p:nvSpPr>
          <p:spPr bwMode="auto">
            <a:xfrm flipH="1">
              <a:off x="7378888" y="3807613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26" name="Freeform 75"/>
            <p:cNvSpPr>
              <a:spLocks/>
            </p:cNvSpPr>
            <p:nvPr/>
          </p:nvSpPr>
          <p:spPr bwMode="auto">
            <a:xfrm>
              <a:off x="1283907" y="3736362"/>
              <a:ext cx="97325" cy="147779"/>
            </a:xfrm>
            <a:custGeom>
              <a:avLst/>
              <a:gdLst>
                <a:gd name="T0" fmla="*/ 2147483647 w 72"/>
                <a:gd name="T1" fmla="*/ 0 h 112"/>
                <a:gd name="T2" fmla="*/ 2147483647 w 72"/>
                <a:gd name="T3" fmla="*/ 0 h 112"/>
                <a:gd name="T4" fmla="*/ 2147483647 w 72"/>
                <a:gd name="T5" fmla="*/ 2147483647 h 112"/>
                <a:gd name="T6" fmla="*/ 2147483647 w 72"/>
                <a:gd name="T7" fmla="*/ 2147483647 h 112"/>
                <a:gd name="T8" fmla="*/ 2147483647 w 72"/>
                <a:gd name="T9" fmla="*/ 2147483647 h 112"/>
                <a:gd name="T10" fmla="*/ 2147483647 w 72"/>
                <a:gd name="T11" fmla="*/ 2147483647 h 112"/>
                <a:gd name="T12" fmla="*/ 2147483647 w 72"/>
                <a:gd name="T13" fmla="*/ 2147483647 h 112"/>
                <a:gd name="T14" fmla="*/ 2147483647 w 72"/>
                <a:gd name="T15" fmla="*/ 2147483647 h 112"/>
                <a:gd name="T16" fmla="*/ 2147483647 w 72"/>
                <a:gd name="T17" fmla="*/ 2147483647 h 112"/>
                <a:gd name="T18" fmla="*/ 2147483647 w 72"/>
                <a:gd name="T19" fmla="*/ 2147483647 h 112"/>
                <a:gd name="T20" fmla="*/ 2147483647 w 72"/>
                <a:gd name="T21" fmla="*/ 2147483647 h 112"/>
                <a:gd name="T22" fmla="*/ 2147483647 w 72"/>
                <a:gd name="T23" fmla="*/ 2147483647 h 112"/>
                <a:gd name="T24" fmla="*/ 2147483647 w 72"/>
                <a:gd name="T25" fmla="*/ 2147483647 h 112"/>
                <a:gd name="T26" fmla="*/ 2147483647 w 72"/>
                <a:gd name="T27" fmla="*/ 2147483647 h 112"/>
                <a:gd name="T28" fmla="*/ 2147483647 w 72"/>
                <a:gd name="T29" fmla="*/ 2147483647 h 112"/>
                <a:gd name="T30" fmla="*/ 2147483647 w 72"/>
                <a:gd name="T31" fmla="*/ 2147483647 h 112"/>
                <a:gd name="T32" fmla="*/ 2147483647 w 72"/>
                <a:gd name="T33" fmla="*/ 2147483647 h 112"/>
                <a:gd name="T34" fmla="*/ 2147483647 w 72"/>
                <a:gd name="T35" fmla="*/ 2147483647 h 112"/>
                <a:gd name="T36" fmla="*/ 2147483647 w 72"/>
                <a:gd name="T37" fmla="*/ 2147483647 h 112"/>
                <a:gd name="T38" fmla="*/ 0 w 72"/>
                <a:gd name="T39" fmla="*/ 2147483647 h 112"/>
                <a:gd name="T40" fmla="*/ 0 w 72"/>
                <a:gd name="T41" fmla="*/ 2147483647 h 112"/>
                <a:gd name="T42" fmla="*/ 2147483647 w 72"/>
                <a:gd name="T43" fmla="*/ 2147483647 h 112"/>
                <a:gd name="T44" fmla="*/ 2147483647 w 72"/>
                <a:gd name="T45" fmla="*/ 2147483647 h 112"/>
                <a:gd name="T46" fmla="*/ 2147483647 w 72"/>
                <a:gd name="T47" fmla="*/ 2147483647 h 112"/>
                <a:gd name="T48" fmla="*/ 2147483647 w 72"/>
                <a:gd name="T49" fmla="*/ 2147483647 h 112"/>
                <a:gd name="T50" fmla="*/ 2147483647 w 72"/>
                <a:gd name="T51" fmla="*/ 2147483647 h 112"/>
                <a:gd name="T52" fmla="*/ 2147483647 w 72"/>
                <a:gd name="T53" fmla="*/ 2147483647 h 112"/>
                <a:gd name="T54" fmla="*/ 2147483647 w 72"/>
                <a:gd name="T55" fmla="*/ 2147483647 h 112"/>
                <a:gd name="T56" fmla="*/ 2147483647 w 72"/>
                <a:gd name="T57" fmla="*/ 2147483647 h 112"/>
                <a:gd name="T58" fmla="*/ 2147483647 w 72"/>
                <a:gd name="T59" fmla="*/ 2147483647 h 112"/>
                <a:gd name="T60" fmla="*/ 2147483647 w 72"/>
                <a:gd name="T61" fmla="*/ 2147483647 h 112"/>
                <a:gd name="T62" fmla="*/ 2147483647 w 72"/>
                <a:gd name="T63" fmla="*/ 2147483647 h 112"/>
                <a:gd name="T64" fmla="*/ 2147483647 w 72"/>
                <a:gd name="T65" fmla="*/ 2147483647 h 112"/>
                <a:gd name="T66" fmla="*/ 2147483647 w 72"/>
                <a:gd name="T67" fmla="*/ 2147483647 h 112"/>
                <a:gd name="T68" fmla="*/ 2147483647 w 72"/>
                <a:gd name="T69" fmla="*/ 2147483647 h 112"/>
                <a:gd name="T70" fmla="*/ 2147483647 w 72"/>
                <a:gd name="T71" fmla="*/ 2147483647 h 112"/>
                <a:gd name="T72" fmla="*/ 2147483647 w 72"/>
                <a:gd name="T73" fmla="*/ 2147483647 h 112"/>
                <a:gd name="T74" fmla="*/ 2147483647 w 72"/>
                <a:gd name="T75" fmla="*/ 2147483647 h 112"/>
                <a:gd name="T76" fmla="*/ 2147483647 w 72"/>
                <a:gd name="T77" fmla="*/ 2147483647 h 112"/>
                <a:gd name="T78" fmla="*/ 2147483647 w 72"/>
                <a:gd name="T79" fmla="*/ 2147483647 h 112"/>
                <a:gd name="T80" fmla="*/ 2147483647 w 72"/>
                <a:gd name="T81" fmla="*/ 2147483647 h 112"/>
                <a:gd name="T82" fmla="*/ 2147483647 w 72"/>
                <a:gd name="T83" fmla="*/ 2147483647 h 112"/>
                <a:gd name="T84" fmla="*/ 2147483647 w 72"/>
                <a:gd name="T85" fmla="*/ 2147483647 h 112"/>
                <a:gd name="T86" fmla="*/ 2147483647 w 72"/>
                <a:gd name="T87" fmla="*/ 2147483647 h 112"/>
                <a:gd name="T88" fmla="*/ 2147483647 w 72"/>
                <a:gd name="T89" fmla="*/ 2147483647 h 112"/>
                <a:gd name="T90" fmla="*/ 2147483647 w 72"/>
                <a:gd name="T91" fmla="*/ 2147483647 h 112"/>
                <a:gd name="T92" fmla="*/ 2147483647 w 72"/>
                <a:gd name="T93" fmla="*/ 2147483647 h 112"/>
                <a:gd name="T94" fmla="*/ 2147483647 w 72"/>
                <a:gd name="T95" fmla="*/ 2147483647 h 112"/>
                <a:gd name="T96" fmla="*/ 2147483647 w 72"/>
                <a:gd name="T97" fmla="*/ 2147483647 h 112"/>
                <a:gd name="T98" fmla="*/ 2147483647 w 72"/>
                <a:gd name="T99" fmla="*/ 2147483647 h 112"/>
                <a:gd name="T100" fmla="*/ 2147483647 w 72"/>
                <a:gd name="T101" fmla="*/ 2147483647 h 112"/>
                <a:gd name="T102" fmla="*/ 2147483647 w 72"/>
                <a:gd name="T103" fmla="*/ 2147483647 h 112"/>
                <a:gd name="T104" fmla="*/ 2147483647 w 72"/>
                <a:gd name="T105" fmla="*/ 0 h 1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112"/>
                <a:gd name="T161" fmla="*/ 72 w 72"/>
                <a:gd name="T162" fmla="*/ 112 h 1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112">
                  <a:moveTo>
                    <a:pt x="30" y="0"/>
                  </a:moveTo>
                  <a:lnTo>
                    <a:pt x="45" y="0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2" y="8"/>
                  </a:lnTo>
                  <a:lnTo>
                    <a:pt x="68" y="15"/>
                  </a:lnTo>
                  <a:lnTo>
                    <a:pt x="71" y="23"/>
                  </a:lnTo>
                  <a:lnTo>
                    <a:pt x="71" y="35"/>
                  </a:lnTo>
                  <a:lnTo>
                    <a:pt x="68" y="44"/>
                  </a:lnTo>
                  <a:lnTo>
                    <a:pt x="66" y="47"/>
                  </a:lnTo>
                  <a:lnTo>
                    <a:pt x="65" y="51"/>
                  </a:lnTo>
                  <a:lnTo>
                    <a:pt x="63" y="54"/>
                  </a:lnTo>
                  <a:lnTo>
                    <a:pt x="46" y="71"/>
                  </a:lnTo>
                  <a:lnTo>
                    <a:pt x="34" y="80"/>
                  </a:lnTo>
                  <a:lnTo>
                    <a:pt x="24" y="91"/>
                  </a:lnTo>
                  <a:lnTo>
                    <a:pt x="22" y="94"/>
                  </a:lnTo>
                  <a:lnTo>
                    <a:pt x="19" y="97"/>
                  </a:lnTo>
                  <a:lnTo>
                    <a:pt x="72" y="97"/>
                  </a:lnTo>
                  <a:lnTo>
                    <a:pt x="72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1" y="103"/>
                  </a:lnTo>
                  <a:lnTo>
                    <a:pt x="7" y="91"/>
                  </a:lnTo>
                  <a:lnTo>
                    <a:pt x="10" y="86"/>
                  </a:lnTo>
                  <a:lnTo>
                    <a:pt x="15" y="82"/>
                  </a:lnTo>
                  <a:lnTo>
                    <a:pt x="19" y="76"/>
                  </a:lnTo>
                  <a:lnTo>
                    <a:pt x="27" y="70"/>
                  </a:lnTo>
                  <a:lnTo>
                    <a:pt x="33" y="64"/>
                  </a:lnTo>
                  <a:lnTo>
                    <a:pt x="39" y="59"/>
                  </a:lnTo>
                  <a:lnTo>
                    <a:pt x="48" y="50"/>
                  </a:lnTo>
                  <a:lnTo>
                    <a:pt x="50" y="47"/>
                  </a:lnTo>
                  <a:lnTo>
                    <a:pt x="53" y="44"/>
                  </a:lnTo>
                  <a:lnTo>
                    <a:pt x="56" y="39"/>
                  </a:lnTo>
                  <a:lnTo>
                    <a:pt x="56" y="35"/>
                  </a:lnTo>
                  <a:lnTo>
                    <a:pt x="57" y="30"/>
                  </a:lnTo>
                  <a:lnTo>
                    <a:pt x="54" y="21"/>
                  </a:lnTo>
                  <a:lnTo>
                    <a:pt x="51" y="18"/>
                  </a:lnTo>
                  <a:lnTo>
                    <a:pt x="46" y="15"/>
                  </a:lnTo>
                  <a:lnTo>
                    <a:pt x="42" y="14"/>
                  </a:lnTo>
                  <a:lnTo>
                    <a:pt x="31" y="14"/>
                  </a:lnTo>
                  <a:lnTo>
                    <a:pt x="27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6" y="33"/>
                  </a:lnTo>
                  <a:lnTo>
                    <a:pt x="1" y="30"/>
                  </a:lnTo>
                  <a:lnTo>
                    <a:pt x="3" y="2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76"/>
            <p:cNvSpPr>
              <a:spLocks/>
            </p:cNvSpPr>
            <p:nvPr/>
          </p:nvSpPr>
          <p:spPr bwMode="auto">
            <a:xfrm>
              <a:off x="1401508" y="3737681"/>
              <a:ext cx="98677" cy="147779"/>
            </a:xfrm>
            <a:custGeom>
              <a:avLst/>
              <a:gdLst>
                <a:gd name="T0" fmla="*/ 2147483647 w 73"/>
                <a:gd name="T1" fmla="*/ 0 h 112"/>
                <a:gd name="T2" fmla="*/ 2147483647 w 73"/>
                <a:gd name="T3" fmla="*/ 0 h 112"/>
                <a:gd name="T4" fmla="*/ 2147483647 w 73"/>
                <a:gd name="T5" fmla="*/ 2147483647 h 112"/>
                <a:gd name="T6" fmla="*/ 2147483647 w 73"/>
                <a:gd name="T7" fmla="*/ 2147483647 h 112"/>
                <a:gd name="T8" fmla="*/ 2147483647 w 73"/>
                <a:gd name="T9" fmla="*/ 2147483647 h 112"/>
                <a:gd name="T10" fmla="*/ 2147483647 w 73"/>
                <a:gd name="T11" fmla="*/ 2147483647 h 112"/>
                <a:gd name="T12" fmla="*/ 2147483647 w 73"/>
                <a:gd name="T13" fmla="*/ 2147483647 h 112"/>
                <a:gd name="T14" fmla="*/ 2147483647 w 73"/>
                <a:gd name="T15" fmla="*/ 2147483647 h 112"/>
                <a:gd name="T16" fmla="*/ 2147483647 w 73"/>
                <a:gd name="T17" fmla="*/ 2147483647 h 112"/>
                <a:gd name="T18" fmla="*/ 2147483647 w 73"/>
                <a:gd name="T19" fmla="*/ 2147483647 h 112"/>
                <a:gd name="T20" fmla="*/ 2147483647 w 73"/>
                <a:gd name="T21" fmla="*/ 2147483647 h 112"/>
                <a:gd name="T22" fmla="*/ 2147483647 w 73"/>
                <a:gd name="T23" fmla="*/ 2147483647 h 112"/>
                <a:gd name="T24" fmla="*/ 2147483647 w 73"/>
                <a:gd name="T25" fmla="*/ 2147483647 h 112"/>
                <a:gd name="T26" fmla="*/ 2147483647 w 73"/>
                <a:gd name="T27" fmla="*/ 2147483647 h 112"/>
                <a:gd name="T28" fmla="*/ 2147483647 w 73"/>
                <a:gd name="T29" fmla="*/ 2147483647 h 112"/>
                <a:gd name="T30" fmla="*/ 2147483647 w 73"/>
                <a:gd name="T31" fmla="*/ 2147483647 h 112"/>
                <a:gd name="T32" fmla="*/ 2147483647 w 73"/>
                <a:gd name="T33" fmla="*/ 2147483647 h 112"/>
                <a:gd name="T34" fmla="*/ 2147483647 w 73"/>
                <a:gd name="T35" fmla="*/ 2147483647 h 112"/>
                <a:gd name="T36" fmla="*/ 2147483647 w 73"/>
                <a:gd name="T37" fmla="*/ 2147483647 h 112"/>
                <a:gd name="T38" fmla="*/ 2147483647 w 73"/>
                <a:gd name="T39" fmla="*/ 2147483647 h 112"/>
                <a:gd name="T40" fmla="*/ 2147483647 w 73"/>
                <a:gd name="T41" fmla="*/ 2147483647 h 112"/>
                <a:gd name="T42" fmla="*/ 0 w 73"/>
                <a:gd name="T43" fmla="*/ 2147483647 h 112"/>
                <a:gd name="T44" fmla="*/ 2147483647 w 73"/>
                <a:gd name="T45" fmla="*/ 2147483647 h 112"/>
                <a:gd name="T46" fmla="*/ 2147483647 w 73"/>
                <a:gd name="T47" fmla="*/ 2147483647 h 112"/>
                <a:gd name="T48" fmla="*/ 2147483647 w 73"/>
                <a:gd name="T49" fmla="*/ 2147483647 h 112"/>
                <a:gd name="T50" fmla="*/ 2147483647 w 73"/>
                <a:gd name="T51" fmla="*/ 2147483647 h 112"/>
                <a:gd name="T52" fmla="*/ 2147483647 w 73"/>
                <a:gd name="T53" fmla="*/ 2147483647 h 112"/>
                <a:gd name="T54" fmla="*/ 2147483647 w 73"/>
                <a:gd name="T55" fmla="*/ 2147483647 h 112"/>
                <a:gd name="T56" fmla="*/ 2147483647 w 73"/>
                <a:gd name="T57" fmla="*/ 2147483647 h 112"/>
                <a:gd name="T58" fmla="*/ 2147483647 w 73"/>
                <a:gd name="T59" fmla="*/ 2147483647 h 112"/>
                <a:gd name="T60" fmla="*/ 2147483647 w 73"/>
                <a:gd name="T61" fmla="*/ 2147483647 h 112"/>
                <a:gd name="T62" fmla="*/ 2147483647 w 73"/>
                <a:gd name="T63" fmla="*/ 2147483647 h 112"/>
                <a:gd name="T64" fmla="*/ 2147483647 w 73"/>
                <a:gd name="T65" fmla="*/ 2147483647 h 112"/>
                <a:gd name="T66" fmla="*/ 2147483647 w 73"/>
                <a:gd name="T67" fmla="*/ 2147483647 h 112"/>
                <a:gd name="T68" fmla="*/ 2147483647 w 73"/>
                <a:gd name="T69" fmla="*/ 2147483647 h 112"/>
                <a:gd name="T70" fmla="*/ 2147483647 w 73"/>
                <a:gd name="T71" fmla="*/ 2147483647 h 112"/>
                <a:gd name="T72" fmla="*/ 2147483647 w 73"/>
                <a:gd name="T73" fmla="*/ 2147483647 h 112"/>
                <a:gd name="T74" fmla="*/ 2147483647 w 73"/>
                <a:gd name="T75" fmla="*/ 2147483647 h 112"/>
                <a:gd name="T76" fmla="*/ 2147483647 w 73"/>
                <a:gd name="T77" fmla="*/ 2147483647 h 112"/>
                <a:gd name="T78" fmla="*/ 2147483647 w 73"/>
                <a:gd name="T79" fmla="*/ 2147483647 h 112"/>
                <a:gd name="T80" fmla="*/ 2147483647 w 73"/>
                <a:gd name="T81" fmla="*/ 2147483647 h 112"/>
                <a:gd name="T82" fmla="*/ 2147483647 w 73"/>
                <a:gd name="T83" fmla="*/ 2147483647 h 112"/>
                <a:gd name="T84" fmla="*/ 2147483647 w 73"/>
                <a:gd name="T85" fmla="*/ 2147483647 h 112"/>
                <a:gd name="T86" fmla="*/ 2147483647 w 73"/>
                <a:gd name="T87" fmla="*/ 2147483647 h 112"/>
                <a:gd name="T88" fmla="*/ 2147483647 w 73"/>
                <a:gd name="T89" fmla="*/ 2147483647 h 112"/>
                <a:gd name="T90" fmla="*/ 2147483647 w 73"/>
                <a:gd name="T91" fmla="*/ 0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112"/>
                <a:gd name="T140" fmla="*/ 73 w 73"/>
                <a:gd name="T141" fmla="*/ 112 h 1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112">
                  <a:moveTo>
                    <a:pt x="14" y="0"/>
                  </a:moveTo>
                  <a:lnTo>
                    <a:pt x="67" y="0"/>
                  </a:lnTo>
                  <a:lnTo>
                    <a:pt x="67" y="16"/>
                  </a:lnTo>
                  <a:lnTo>
                    <a:pt x="25" y="16"/>
                  </a:lnTo>
                  <a:lnTo>
                    <a:pt x="20" y="44"/>
                  </a:lnTo>
                  <a:lnTo>
                    <a:pt x="26" y="40"/>
                  </a:lnTo>
                  <a:lnTo>
                    <a:pt x="32" y="37"/>
                  </a:lnTo>
                  <a:lnTo>
                    <a:pt x="46" y="37"/>
                  </a:lnTo>
                  <a:lnTo>
                    <a:pt x="53" y="38"/>
                  </a:lnTo>
                  <a:lnTo>
                    <a:pt x="58" y="41"/>
                  </a:lnTo>
                  <a:lnTo>
                    <a:pt x="64" y="46"/>
                  </a:lnTo>
                  <a:lnTo>
                    <a:pt x="71" y="58"/>
                  </a:lnTo>
                  <a:lnTo>
                    <a:pt x="73" y="72"/>
                  </a:lnTo>
                  <a:lnTo>
                    <a:pt x="71" y="87"/>
                  </a:lnTo>
                  <a:lnTo>
                    <a:pt x="65" y="100"/>
                  </a:lnTo>
                  <a:lnTo>
                    <a:pt x="52" y="109"/>
                  </a:lnTo>
                  <a:lnTo>
                    <a:pt x="37" y="112"/>
                  </a:lnTo>
                  <a:lnTo>
                    <a:pt x="23" y="111"/>
                  </a:lnTo>
                  <a:lnTo>
                    <a:pt x="12" y="105"/>
                  </a:lnTo>
                  <a:lnTo>
                    <a:pt x="8" y="100"/>
                  </a:lnTo>
                  <a:lnTo>
                    <a:pt x="2" y="88"/>
                  </a:lnTo>
                  <a:lnTo>
                    <a:pt x="0" y="82"/>
                  </a:lnTo>
                  <a:lnTo>
                    <a:pt x="15" y="81"/>
                  </a:lnTo>
                  <a:lnTo>
                    <a:pt x="17" y="87"/>
                  </a:lnTo>
                  <a:lnTo>
                    <a:pt x="19" y="91"/>
                  </a:lnTo>
                  <a:lnTo>
                    <a:pt x="25" y="97"/>
                  </a:lnTo>
                  <a:lnTo>
                    <a:pt x="37" y="100"/>
                  </a:lnTo>
                  <a:lnTo>
                    <a:pt x="41" y="99"/>
                  </a:lnTo>
                  <a:lnTo>
                    <a:pt x="46" y="99"/>
                  </a:lnTo>
                  <a:lnTo>
                    <a:pt x="55" y="90"/>
                  </a:lnTo>
                  <a:lnTo>
                    <a:pt x="58" y="85"/>
                  </a:lnTo>
                  <a:lnTo>
                    <a:pt x="58" y="79"/>
                  </a:lnTo>
                  <a:lnTo>
                    <a:pt x="59" y="73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0" y="53"/>
                  </a:lnTo>
                  <a:lnTo>
                    <a:pt x="46" y="50"/>
                  </a:lnTo>
                  <a:lnTo>
                    <a:pt x="41" y="50"/>
                  </a:lnTo>
                  <a:lnTo>
                    <a:pt x="37" y="49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2" y="53"/>
                  </a:lnTo>
                  <a:lnTo>
                    <a:pt x="19" y="56"/>
                  </a:lnTo>
                  <a:lnTo>
                    <a:pt x="17" y="60"/>
                  </a:lnTo>
                  <a:lnTo>
                    <a:pt x="2" y="5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Line 77"/>
            <p:cNvSpPr>
              <a:spLocks noChangeShapeType="1"/>
            </p:cNvSpPr>
            <p:nvPr/>
          </p:nvSpPr>
          <p:spPr bwMode="auto">
            <a:xfrm>
              <a:off x="1571827" y="3332609"/>
              <a:ext cx="56773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29" name="Line 78"/>
            <p:cNvSpPr>
              <a:spLocks noChangeShapeType="1"/>
            </p:cNvSpPr>
            <p:nvPr/>
          </p:nvSpPr>
          <p:spPr bwMode="auto">
            <a:xfrm flipH="1">
              <a:off x="7378888" y="3332609"/>
              <a:ext cx="59476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30" name="Freeform 79"/>
            <p:cNvSpPr>
              <a:spLocks/>
            </p:cNvSpPr>
            <p:nvPr/>
          </p:nvSpPr>
          <p:spPr bwMode="auto">
            <a:xfrm>
              <a:off x="1285258" y="3261359"/>
              <a:ext cx="98677" cy="149098"/>
            </a:xfrm>
            <a:custGeom>
              <a:avLst/>
              <a:gdLst>
                <a:gd name="T0" fmla="*/ 2147483647 w 73"/>
                <a:gd name="T1" fmla="*/ 0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0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2147483647 h 113"/>
                <a:gd name="T48" fmla="*/ 2147483647 w 73"/>
                <a:gd name="T49" fmla="*/ 2147483647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3"/>
                <a:gd name="T106" fmla="*/ 0 h 113"/>
                <a:gd name="T107" fmla="*/ 73 w 73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3" h="113">
                  <a:moveTo>
                    <a:pt x="29" y="0"/>
                  </a:moveTo>
                  <a:lnTo>
                    <a:pt x="41" y="0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1" y="10"/>
                  </a:lnTo>
                  <a:lnTo>
                    <a:pt x="64" y="15"/>
                  </a:lnTo>
                  <a:lnTo>
                    <a:pt x="65" y="19"/>
                  </a:lnTo>
                  <a:lnTo>
                    <a:pt x="67" y="22"/>
                  </a:lnTo>
                  <a:lnTo>
                    <a:pt x="67" y="31"/>
                  </a:lnTo>
                  <a:lnTo>
                    <a:pt x="64" y="41"/>
                  </a:lnTo>
                  <a:lnTo>
                    <a:pt x="61" y="45"/>
                  </a:lnTo>
                  <a:lnTo>
                    <a:pt x="56" y="48"/>
                  </a:lnTo>
                  <a:lnTo>
                    <a:pt x="53" y="50"/>
                  </a:lnTo>
                  <a:lnTo>
                    <a:pt x="59" y="53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70" y="63"/>
                  </a:lnTo>
                  <a:lnTo>
                    <a:pt x="73" y="68"/>
                  </a:lnTo>
                  <a:lnTo>
                    <a:pt x="73" y="78"/>
                  </a:lnTo>
                  <a:lnTo>
                    <a:pt x="71" y="92"/>
                  </a:lnTo>
                  <a:lnTo>
                    <a:pt x="62" y="104"/>
                  </a:lnTo>
                  <a:lnTo>
                    <a:pt x="52" y="112"/>
                  </a:lnTo>
                  <a:lnTo>
                    <a:pt x="36" y="113"/>
                  </a:lnTo>
                  <a:lnTo>
                    <a:pt x="23" y="112"/>
                  </a:lnTo>
                  <a:lnTo>
                    <a:pt x="12" y="106"/>
                  </a:lnTo>
                  <a:lnTo>
                    <a:pt x="8" y="101"/>
                  </a:lnTo>
                  <a:lnTo>
                    <a:pt x="2" y="89"/>
                  </a:lnTo>
                  <a:lnTo>
                    <a:pt x="0" y="83"/>
                  </a:lnTo>
                  <a:lnTo>
                    <a:pt x="15" y="81"/>
                  </a:lnTo>
                  <a:lnTo>
                    <a:pt x="17" y="86"/>
                  </a:lnTo>
                  <a:lnTo>
                    <a:pt x="20" y="92"/>
                  </a:lnTo>
                  <a:lnTo>
                    <a:pt x="23" y="95"/>
                  </a:lnTo>
                  <a:lnTo>
                    <a:pt x="27" y="98"/>
                  </a:lnTo>
                  <a:lnTo>
                    <a:pt x="36" y="101"/>
                  </a:lnTo>
                  <a:lnTo>
                    <a:pt x="41" y="100"/>
                  </a:lnTo>
                  <a:lnTo>
                    <a:pt x="45" y="100"/>
                  </a:lnTo>
                  <a:lnTo>
                    <a:pt x="50" y="97"/>
                  </a:lnTo>
                  <a:lnTo>
                    <a:pt x="53" y="93"/>
                  </a:lnTo>
                  <a:lnTo>
                    <a:pt x="56" y="89"/>
                  </a:lnTo>
                  <a:lnTo>
                    <a:pt x="58" y="83"/>
                  </a:lnTo>
                  <a:lnTo>
                    <a:pt x="59" y="78"/>
                  </a:lnTo>
                  <a:lnTo>
                    <a:pt x="59" y="74"/>
                  </a:lnTo>
                  <a:lnTo>
                    <a:pt x="58" y="69"/>
                  </a:lnTo>
                  <a:lnTo>
                    <a:pt x="56" y="66"/>
                  </a:lnTo>
                  <a:lnTo>
                    <a:pt x="49" y="59"/>
                  </a:lnTo>
                  <a:lnTo>
                    <a:pt x="44" y="57"/>
                  </a:lnTo>
                  <a:lnTo>
                    <a:pt x="33" y="57"/>
                  </a:lnTo>
                  <a:lnTo>
                    <a:pt x="27" y="59"/>
                  </a:lnTo>
                  <a:lnTo>
                    <a:pt x="30" y="45"/>
                  </a:lnTo>
                  <a:lnTo>
                    <a:pt x="36" y="45"/>
                  </a:lnTo>
                  <a:lnTo>
                    <a:pt x="45" y="42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3" y="28"/>
                  </a:lnTo>
                  <a:lnTo>
                    <a:pt x="52" y="22"/>
                  </a:lnTo>
                  <a:lnTo>
                    <a:pt x="44" y="15"/>
                  </a:lnTo>
                  <a:lnTo>
                    <a:pt x="41" y="13"/>
                  </a:lnTo>
                  <a:lnTo>
                    <a:pt x="32" y="13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0" y="21"/>
                  </a:lnTo>
                  <a:lnTo>
                    <a:pt x="17" y="30"/>
                  </a:lnTo>
                  <a:lnTo>
                    <a:pt x="2" y="28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9" y="12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0"/>
            <p:cNvSpPr>
              <a:spLocks noEditPoints="1"/>
            </p:cNvSpPr>
            <p:nvPr/>
          </p:nvSpPr>
          <p:spPr bwMode="auto">
            <a:xfrm>
              <a:off x="1401508" y="3261359"/>
              <a:ext cx="98677" cy="149098"/>
            </a:xfrm>
            <a:custGeom>
              <a:avLst/>
              <a:gdLst>
                <a:gd name="T0" fmla="*/ 2147483647 w 73"/>
                <a:gd name="T1" fmla="*/ 2147483647 h 113"/>
                <a:gd name="T2" fmla="*/ 2147483647 w 73"/>
                <a:gd name="T3" fmla="*/ 2147483647 h 113"/>
                <a:gd name="T4" fmla="*/ 2147483647 w 73"/>
                <a:gd name="T5" fmla="*/ 2147483647 h 113"/>
                <a:gd name="T6" fmla="*/ 2147483647 w 73"/>
                <a:gd name="T7" fmla="*/ 2147483647 h 113"/>
                <a:gd name="T8" fmla="*/ 2147483647 w 73"/>
                <a:gd name="T9" fmla="*/ 2147483647 h 113"/>
                <a:gd name="T10" fmla="*/ 2147483647 w 73"/>
                <a:gd name="T11" fmla="*/ 2147483647 h 113"/>
                <a:gd name="T12" fmla="*/ 2147483647 w 73"/>
                <a:gd name="T13" fmla="*/ 2147483647 h 113"/>
                <a:gd name="T14" fmla="*/ 2147483647 w 73"/>
                <a:gd name="T15" fmla="*/ 2147483647 h 113"/>
                <a:gd name="T16" fmla="*/ 2147483647 w 73"/>
                <a:gd name="T17" fmla="*/ 2147483647 h 113"/>
                <a:gd name="T18" fmla="*/ 2147483647 w 73"/>
                <a:gd name="T19" fmla="*/ 2147483647 h 113"/>
                <a:gd name="T20" fmla="*/ 2147483647 w 73"/>
                <a:gd name="T21" fmla="*/ 2147483647 h 113"/>
                <a:gd name="T22" fmla="*/ 2147483647 w 73"/>
                <a:gd name="T23" fmla="*/ 2147483647 h 113"/>
                <a:gd name="T24" fmla="*/ 2147483647 w 73"/>
                <a:gd name="T25" fmla="*/ 2147483647 h 113"/>
                <a:gd name="T26" fmla="*/ 2147483647 w 73"/>
                <a:gd name="T27" fmla="*/ 2147483647 h 113"/>
                <a:gd name="T28" fmla="*/ 2147483647 w 73"/>
                <a:gd name="T29" fmla="*/ 2147483647 h 113"/>
                <a:gd name="T30" fmla="*/ 2147483647 w 73"/>
                <a:gd name="T31" fmla="*/ 2147483647 h 113"/>
                <a:gd name="T32" fmla="*/ 2147483647 w 73"/>
                <a:gd name="T33" fmla="*/ 2147483647 h 113"/>
                <a:gd name="T34" fmla="*/ 2147483647 w 73"/>
                <a:gd name="T35" fmla="*/ 2147483647 h 113"/>
                <a:gd name="T36" fmla="*/ 2147483647 w 73"/>
                <a:gd name="T37" fmla="*/ 2147483647 h 113"/>
                <a:gd name="T38" fmla="*/ 2147483647 w 73"/>
                <a:gd name="T39" fmla="*/ 2147483647 h 113"/>
                <a:gd name="T40" fmla="*/ 2147483647 w 73"/>
                <a:gd name="T41" fmla="*/ 2147483647 h 113"/>
                <a:gd name="T42" fmla="*/ 2147483647 w 73"/>
                <a:gd name="T43" fmla="*/ 2147483647 h 113"/>
                <a:gd name="T44" fmla="*/ 2147483647 w 73"/>
                <a:gd name="T45" fmla="*/ 2147483647 h 113"/>
                <a:gd name="T46" fmla="*/ 2147483647 w 73"/>
                <a:gd name="T47" fmla="*/ 0 h 113"/>
                <a:gd name="T48" fmla="*/ 2147483647 w 73"/>
                <a:gd name="T49" fmla="*/ 0 h 113"/>
                <a:gd name="T50" fmla="*/ 2147483647 w 73"/>
                <a:gd name="T51" fmla="*/ 2147483647 h 113"/>
                <a:gd name="T52" fmla="*/ 2147483647 w 73"/>
                <a:gd name="T53" fmla="*/ 2147483647 h 113"/>
                <a:gd name="T54" fmla="*/ 2147483647 w 73"/>
                <a:gd name="T55" fmla="*/ 2147483647 h 113"/>
                <a:gd name="T56" fmla="*/ 2147483647 w 73"/>
                <a:gd name="T57" fmla="*/ 2147483647 h 113"/>
                <a:gd name="T58" fmla="*/ 2147483647 w 73"/>
                <a:gd name="T59" fmla="*/ 2147483647 h 113"/>
                <a:gd name="T60" fmla="*/ 2147483647 w 73"/>
                <a:gd name="T61" fmla="*/ 2147483647 h 113"/>
                <a:gd name="T62" fmla="*/ 2147483647 w 73"/>
                <a:gd name="T63" fmla="*/ 2147483647 h 113"/>
                <a:gd name="T64" fmla="*/ 2147483647 w 73"/>
                <a:gd name="T65" fmla="*/ 2147483647 h 113"/>
                <a:gd name="T66" fmla="*/ 2147483647 w 73"/>
                <a:gd name="T67" fmla="*/ 2147483647 h 113"/>
                <a:gd name="T68" fmla="*/ 2147483647 w 73"/>
                <a:gd name="T69" fmla="*/ 2147483647 h 113"/>
                <a:gd name="T70" fmla="*/ 2147483647 w 73"/>
                <a:gd name="T71" fmla="*/ 2147483647 h 113"/>
                <a:gd name="T72" fmla="*/ 2147483647 w 73"/>
                <a:gd name="T73" fmla="*/ 2147483647 h 113"/>
                <a:gd name="T74" fmla="*/ 2147483647 w 73"/>
                <a:gd name="T75" fmla="*/ 2147483647 h 113"/>
                <a:gd name="T76" fmla="*/ 2147483647 w 73"/>
                <a:gd name="T77" fmla="*/ 2147483647 h 113"/>
                <a:gd name="T78" fmla="*/ 2147483647 w 73"/>
                <a:gd name="T79" fmla="*/ 2147483647 h 113"/>
                <a:gd name="T80" fmla="*/ 2147483647 w 73"/>
                <a:gd name="T81" fmla="*/ 2147483647 h 113"/>
                <a:gd name="T82" fmla="*/ 2147483647 w 73"/>
                <a:gd name="T83" fmla="*/ 2147483647 h 113"/>
                <a:gd name="T84" fmla="*/ 2147483647 w 73"/>
                <a:gd name="T85" fmla="*/ 2147483647 h 113"/>
                <a:gd name="T86" fmla="*/ 0 w 73"/>
                <a:gd name="T87" fmla="*/ 2147483647 h 113"/>
                <a:gd name="T88" fmla="*/ 2147483647 w 73"/>
                <a:gd name="T89" fmla="*/ 2147483647 h 113"/>
                <a:gd name="T90" fmla="*/ 2147483647 w 73"/>
                <a:gd name="T91" fmla="*/ 2147483647 h 113"/>
                <a:gd name="T92" fmla="*/ 2147483647 w 73"/>
                <a:gd name="T93" fmla="*/ 2147483647 h 113"/>
                <a:gd name="T94" fmla="*/ 2147483647 w 73"/>
                <a:gd name="T95" fmla="*/ 2147483647 h 113"/>
                <a:gd name="T96" fmla="*/ 2147483647 w 73"/>
                <a:gd name="T97" fmla="*/ 2147483647 h 113"/>
                <a:gd name="T98" fmla="*/ 2147483647 w 73"/>
                <a:gd name="T99" fmla="*/ 2147483647 h 113"/>
                <a:gd name="T100" fmla="*/ 2147483647 w 73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"/>
                <a:gd name="T154" fmla="*/ 0 h 113"/>
                <a:gd name="T155" fmla="*/ 73 w 73"/>
                <a:gd name="T156" fmla="*/ 113 h 1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" h="113">
                  <a:moveTo>
                    <a:pt x="32" y="13"/>
                  </a:moveTo>
                  <a:lnTo>
                    <a:pt x="28" y="15"/>
                  </a:lnTo>
                  <a:lnTo>
                    <a:pt x="22" y="21"/>
                  </a:lnTo>
                  <a:lnTo>
                    <a:pt x="17" y="28"/>
                  </a:lnTo>
                  <a:lnTo>
                    <a:pt x="15" y="41"/>
                  </a:lnTo>
                  <a:lnTo>
                    <a:pt x="15" y="72"/>
                  </a:lnTo>
                  <a:lnTo>
                    <a:pt x="17" y="84"/>
                  </a:lnTo>
                  <a:lnTo>
                    <a:pt x="22" y="92"/>
                  </a:lnTo>
                  <a:lnTo>
                    <a:pt x="25" y="95"/>
                  </a:lnTo>
                  <a:lnTo>
                    <a:pt x="29" y="98"/>
                  </a:lnTo>
                  <a:lnTo>
                    <a:pt x="38" y="101"/>
                  </a:lnTo>
                  <a:lnTo>
                    <a:pt x="41" y="100"/>
                  </a:lnTo>
                  <a:lnTo>
                    <a:pt x="46" y="98"/>
                  </a:lnTo>
                  <a:lnTo>
                    <a:pt x="52" y="92"/>
                  </a:lnTo>
                  <a:lnTo>
                    <a:pt x="56" y="84"/>
                  </a:lnTo>
                  <a:lnTo>
                    <a:pt x="58" y="72"/>
                  </a:lnTo>
                  <a:lnTo>
                    <a:pt x="59" y="57"/>
                  </a:lnTo>
                  <a:lnTo>
                    <a:pt x="58" y="41"/>
                  </a:lnTo>
                  <a:lnTo>
                    <a:pt x="56" y="28"/>
                  </a:lnTo>
                  <a:lnTo>
                    <a:pt x="52" y="21"/>
                  </a:lnTo>
                  <a:lnTo>
                    <a:pt x="46" y="15"/>
                  </a:lnTo>
                  <a:lnTo>
                    <a:pt x="41" y="13"/>
                  </a:lnTo>
                  <a:lnTo>
                    <a:pt x="32" y="13"/>
                  </a:lnTo>
                  <a:close/>
                  <a:moveTo>
                    <a:pt x="31" y="0"/>
                  </a:moveTo>
                  <a:lnTo>
                    <a:pt x="43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4" y="15"/>
                  </a:lnTo>
                  <a:lnTo>
                    <a:pt x="70" y="30"/>
                  </a:lnTo>
                  <a:lnTo>
                    <a:pt x="73" y="42"/>
                  </a:lnTo>
                  <a:lnTo>
                    <a:pt x="73" y="75"/>
                  </a:lnTo>
                  <a:lnTo>
                    <a:pt x="70" y="89"/>
                  </a:lnTo>
                  <a:lnTo>
                    <a:pt x="67" y="97"/>
                  </a:lnTo>
                  <a:lnTo>
                    <a:pt x="62" y="103"/>
                  </a:lnTo>
                  <a:lnTo>
                    <a:pt x="58" y="107"/>
                  </a:lnTo>
                  <a:lnTo>
                    <a:pt x="46" y="113"/>
                  </a:lnTo>
                  <a:lnTo>
                    <a:pt x="38" y="113"/>
                  </a:lnTo>
                  <a:lnTo>
                    <a:pt x="23" y="110"/>
                  </a:lnTo>
                  <a:lnTo>
                    <a:pt x="12" y="103"/>
                  </a:lnTo>
                  <a:lnTo>
                    <a:pt x="5" y="90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5" y="24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Line 81"/>
            <p:cNvSpPr>
              <a:spLocks noChangeShapeType="1"/>
            </p:cNvSpPr>
            <p:nvPr/>
          </p:nvSpPr>
          <p:spPr bwMode="auto">
            <a:xfrm>
              <a:off x="1571827" y="3332609"/>
              <a:ext cx="5866538" cy="13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33" name="Line 82"/>
            <p:cNvSpPr>
              <a:spLocks noChangeShapeType="1"/>
            </p:cNvSpPr>
            <p:nvPr/>
          </p:nvSpPr>
          <p:spPr bwMode="auto">
            <a:xfrm>
              <a:off x="1571827" y="6197143"/>
              <a:ext cx="5866538" cy="13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34" name="Line 83"/>
            <p:cNvSpPr>
              <a:spLocks noChangeShapeType="1"/>
            </p:cNvSpPr>
            <p:nvPr/>
          </p:nvSpPr>
          <p:spPr bwMode="auto">
            <a:xfrm flipV="1">
              <a:off x="7438365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835" name="Line 84"/>
            <p:cNvSpPr>
              <a:spLocks noChangeShapeType="1"/>
            </p:cNvSpPr>
            <p:nvPr/>
          </p:nvSpPr>
          <p:spPr bwMode="auto">
            <a:xfrm flipV="1">
              <a:off x="1571827" y="3332609"/>
              <a:ext cx="1352" cy="2864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293461" y="5469389"/>
              <a:ext cx="998628" cy="369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real </a:t>
              </a:r>
              <a:r>
                <a:rPr lang="el-GR" kern="0" dirty="0">
                  <a:latin typeface="Times New Roman" pitchFamily="18" charset="0"/>
                  <a:cs typeface="Times New Roman" pitchFamily="18" charset="0"/>
                </a:rPr>
                <a:t>ρ</a:t>
              </a:r>
              <a:endParaRPr lang="en-US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11162" y="6472606"/>
              <a:ext cx="1740058" cy="369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kern="0" dirty="0">
                  <a:latin typeface="+mn-lt"/>
                  <a:cs typeface="+mn-cs"/>
                </a:rPr>
                <a:t>design </a:t>
              </a:r>
              <a:r>
                <a:rPr lang="el-GR" kern="0" dirty="0">
                  <a:latin typeface="Times New Roman" pitchFamily="18" charset="0"/>
                  <a:cs typeface="Times New Roman" pitchFamily="18" charset="0"/>
                </a:rPr>
                <a:t>ρ</a:t>
              </a:r>
              <a:endParaRPr lang="en-US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838" name="Straight Connector 86"/>
            <p:cNvCxnSpPr>
              <a:cxnSpLocks noChangeShapeType="1"/>
            </p:cNvCxnSpPr>
            <p:nvPr/>
          </p:nvCxnSpPr>
          <p:spPr bwMode="auto">
            <a:xfrm rot="5400000">
              <a:off x="1622266" y="4747260"/>
              <a:ext cx="2835434" cy="1603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31839" name="TextBox 244"/>
            <p:cNvSpPr txBox="1">
              <a:spLocks noChangeArrowheads="1"/>
            </p:cNvSpPr>
            <p:nvPr/>
          </p:nvSpPr>
          <p:spPr bwMode="auto">
            <a:xfrm rot="-5400000">
              <a:off x="529738" y="4426331"/>
              <a:ext cx="1178593" cy="32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Cost per job</a:t>
              </a:r>
              <a:endParaRPr lang="en-US">
                <a:latin typeface="Symbol" pitchFamily="18" charset="2"/>
              </a:endParaRP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2879725" y="3332163"/>
            <a:ext cx="2947988" cy="1738312"/>
            <a:chOff x="2878939" y="3332609"/>
            <a:chExt cx="2949507" cy="1737720"/>
          </a:xfrm>
        </p:grpSpPr>
        <p:sp>
          <p:nvSpPr>
            <p:cNvPr id="31759" name="Freeform 86"/>
            <p:cNvSpPr>
              <a:spLocks noEditPoints="1"/>
            </p:cNvSpPr>
            <p:nvPr/>
          </p:nvSpPr>
          <p:spPr bwMode="auto">
            <a:xfrm>
              <a:off x="2878939" y="3332609"/>
              <a:ext cx="2949507" cy="1737720"/>
            </a:xfrm>
            <a:custGeom>
              <a:avLst/>
              <a:gdLst>
                <a:gd name="T0" fmla="*/ 2147483647 w 2184"/>
                <a:gd name="T1" fmla="*/ 2147483647 h 1317"/>
                <a:gd name="T2" fmla="*/ 2147483647 w 2184"/>
                <a:gd name="T3" fmla="*/ 2147483647 h 1317"/>
                <a:gd name="T4" fmla="*/ 2147483647 w 2184"/>
                <a:gd name="T5" fmla="*/ 2147483647 h 1317"/>
                <a:gd name="T6" fmla="*/ 2147483647 w 2184"/>
                <a:gd name="T7" fmla="*/ 2147483647 h 1317"/>
                <a:gd name="T8" fmla="*/ 2147483647 w 2184"/>
                <a:gd name="T9" fmla="*/ 2147483647 h 1317"/>
                <a:gd name="T10" fmla="*/ 2147483647 w 2184"/>
                <a:gd name="T11" fmla="*/ 2147483647 h 1317"/>
                <a:gd name="T12" fmla="*/ 2147483647 w 2184"/>
                <a:gd name="T13" fmla="*/ 2147483647 h 1317"/>
                <a:gd name="T14" fmla="*/ 2147483647 w 2184"/>
                <a:gd name="T15" fmla="*/ 2147483647 h 1317"/>
                <a:gd name="T16" fmla="*/ 2147483647 w 2184"/>
                <a:gd name="T17" fmla="*/ 2147483647 h 1317"/>
                <a:gd name="T18" fmla="*/ 2147483647 w 2184"/>
                <a:gd name="T19" fmla="*/ 2147483647 h 1317"/>
                <a:gd name="T20" fmla="*/ 2147483647 w 2184"/>
                <a:gd name="T21" fmla="*/ 2147483647 h 1317"/>
                <a:gd name="T22" fmla="*/ 2147483647 w 2184"/>
                <a:gd name="T23" fmla="*/ 2147483647 h 1317"/>
                <a:gd name="T24" fmla="*/ 2147483647 w 2184"/>
                <a:gd name="T25" fmla="*/ 2147483647 h 1317"/>
                <a:gd name="T26" fmla="*/ 2147483647 w 2184"/>
                <a:gd name="T27" fmla="*/ 2147483647 h 1317"/>
                <a:gd name="T28" fmla="*/ 2147483647 w 2184"/>
                <a:gd name="T29" fmla="*/ 2147483647 h 1317"/>
                <a:gd name="T30" fmla="*/ 2147483647 w 2184"/>
                <a:gd name="T31" fmla="*/ 2147483647 h 1317"/>
                <a:gd name="T32" fmla="*/ 2147483647 w 2184"/>
                <a:gd name="T33" fmla="*/ 2147483647 h 1317"/>
                <a:gd name="T34" fmla="*/ 2147483647 w 2184"/>
                <a:gd name="T35" fmla="*/ 2147483647 h 1317"/>
                <a:gd name="T36" fmla="*/ 2147483647 w 2184"/>
                <a:gd name="T37" fmla="*/ 2147483647 h 1317"/>
                <a:gd name="T38" fmla="*/ 2147483647 w 2184"/>
                <a:gd name="T39" fmla="*/ 2147483647 h 1317"/>
                <a:gd name="T40" fmla="*/ 2147483647 w 2184"/>
                <a:gd name="T41" fmla="*/ 2147483647 h 1317"/>
                <a:gd name="T42" fmla="*/ 2147483647 w 2184"/>
                <a:gd name="T43" fmla="*/ 2147483647 h 1317"/>
                <a:gd name="T44" fmla="*/ 2147483647 w 2184"/>
                <a:gd name="T45" fmla="*/ 2147483647 h 1317"/>
                <a:gd name="T46" fmla="*/ 2147483647 w 2184"/>
                <a:gd name="T47" fmla="*/ 2147483647 h 1317"/>
                <a:gd name="T48" fmla="*/ 2147483647 w 2184"/>
                <a:gd name="T49" fmla="*/ 2147483647 h 1317"/>
                <a:gd name="T50" fmla="*/ 2147483647 w 2184"/>
                <a:gd name="T51" fmla="*/ 2147483647 h 1317"/>
                <a:gd name="T52" fmla="*/ 2147483647 w 2184"/>
                <a:gd name="T53" fmla="*/ 2147483647 h 1317"/>
                <a:gd name="T54" fmla="*/ 2147483647 w 2184"/>
                <a:gd name="T55" fmla="*/ 2147483647 h 1317"/>
                <a:gd name="T56" fmla="*/ 2147483647 w 2184"/>
                <a:gd name="T57" fmla="*/ 2147483647 h 1317"/>
                <a:gd name="T58" fmla="*/ 2147483647 w 2184"/>
                <a:gd name="T59" fmla="*/ 2147483647 h 1317"/>
                <a:gd name="T60" fmla="*/ 2147483647 w 2184"/>
                <a:gd name="T61" fmla="*/ 2147483647 h 1317"/>
                <a:gd name="T62" fmla="*/ 2147483647 w 2184"/>
                <a:gd name="T63" fmla="*/ 2147483647 h 1317"/>
                <a:gd name="T64" fmla="*/ 2147483647 w 2184"/>
                <a:gd name="T65" fmla="*/ 2147483647 h 1317"/>
                <a:gd name="T66" fmla="*/ 2147483647 w 2184"/>
                <a:gd name="T67" fmla="*/ 2147483647 h 1317"/>
                <a:gd name="T68" fmla="*/ 2147483647 w 2184"/>
                <a:gd name="T69" fmla="*/ 2147483647 h 1317"/>
                <a:gd name="T70" fmla="*/ 2147483647 w 2184"/>
                <a:gd name="T71" fmla="*/ 2147483647 h 1317"/>
                <a:gd name="T72" fmla="*/ 2147483647 w 2184"/>
                <a:gd name="T73" fmla="*/ 2147483647 h 1317"/>
                <a:gd name="T74" fmla="*/ 2147483647 w 2184"/>
                <a:gd name="T75" fmla="*/ 2147483647 h 1317"/>
                <a:gd name="T76" fmla="*/ 2147483647 w 2184"/>
                <a:gd name="T77" fmla="*/ 2147483647 h 1317"/>
                <a:gd name="T78" fmla="*/ 2147483647 w 2184"/>
                <a:gd name="T79" fmla="*/ 2147483647 h 1317"/>
                <a:gd name="T80" fmla="*/ 2147483647 w 2184"/>
                <a:gd name="T81" fmla="*/ 2147483647 h 1317"/>
                <a:gd name="T82" fmla="*/ 2147483647 w 2184"/>
                <a:gd name="T83" fmla="*/ 2147483647 h 1317"/>
                <a:gd name="T84" fmla="*/ 2147483647 w 2184"/>
                <a:gd name="T85" fmla="*/ 2147483647 h 1317"/>
                <a:gd name="T86" fmla="*/ 2147483647 w 2184"/>
                <a:gd name="T87" fmla="*/ 2147483647 h 1317"/>
                <a:gd name="T88" fmla="*/ 2147483647 w 2184"/>
                <a:gd name="T89" fmla="*/ 2147483647 h 1317"/>
                <a:gd name="T90" fmla="*/ 2147483647 w 2184"/>
                <a:gd name="T91" fmla="*/ 2147483647 h 1317"/>
                <a:gd name="T92" fmla="*/ 2147483647 w 2184"/>
                <a:gd name="T93" fmla="*/ 2147483647 h 1317"/>
                <a:gd name="T94" fmla="*/ 2147483647 w 2184"/>
                <a:gd name="T95" fmla="*/ 2147483647 h 1317"/>
                <a:gd name="T96" fmla="*/ 2147483647 w 2184"/>
                <a:gd name="T97" fmla="*/ 2147483647 h 1317"/>
                <a:gd name="T98" fmla="*/ 2147483647 w 2184"/>
                <a:gd name="T99" fmla="*/ 2147483647 h 1317"/>
                <a:gd name="T100" fmla="*/ 2147483647 w 2184"/>
                <a:gd name="T101" fmla="*/ 2147483647 h 1317"/>
                <a:gd name="T102" fmla="*/ 2147483647 w 2184"/>
                <a:gd name="T103" fmla="*/ 2147483647 h 1317"/>
                <a:gd name="T104" fmla="*/ 2147483647 w 2184"/>
                <a:gd name="T105" fmla="*/ 2147483647 h 1317"/>
                <a:gd name="T106" fmla="*/ 2147483647 w 2184"/>
                <a:gd name="T107" fmla="*/ 0 h 1317"/>
                <a:gd name="T108" fmla="*/ 2147483647 w 2184"/>
                <a:gd name="T109" fmla="*/ 2147483647 h 1317"/>
                <a:gd name="T110" fmla="*/ 2147483647 w 2184"/>
                <a:gd name="T111" fmla="*/ 2147483647 h 1317"/>
                <a:gd name="T112" fmla="*/ 0 w 2184"/>
                <a:gd name="T113" fmla="*/ 0 h 1317"/>
                <a:gd name="T114" fmla="*/ 2147483647 w 2184"/>
                <a:gd name="T115" fmla="*/ 2147483647 h 1317"/>
                <a:gd name="T116" fmla="*/ 0 w 2184"/>
                <a:gd name="T117" fmla="*/ 0 h 13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84"/>
                <a:gd name="T178" fmla="*/ 0 h 1317"/>
                <a:gd name="T179" fmla="*/ 2184 w 2184"/>
                <a:gd name="T180" fmla="*/ 1317 h 13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84" h="1317">
                  <a:moveTo>
                    <a:pt x="173" y="1267"/>
                  </a:moveTo>
                  <a:lnTo>
                    <a:pt x="183" y="1296"/>
                  </a:lnTo>
                  <a:lnTo>
                    <a:pt x="126" y="1317"/>
                  </a:lnTo>
                  <a:lnTo>
                    <a:pt x="115" y="1317"/>
                  </a:lnTo>
                  <a:lnTo>
                    <a:pt x="85" y="1310"/>
                  </a:lnTo>
                  <a:lnTo>
                    <a:pt x="94" y="1279"/>
                  </a:lnTo>
                  <a:lnTo>
                    <a:pt x="121" y="1287"/>
                  </a:lnTo>
                  <a:lnTo>
                    <a:pt x="173" y="1267"/>
                  </a:lnTo>
                  <a:close/>
                  <a:moveTo>
                    <a:pt x="336" y="1187"/>
                  </a:moveTo>
                  <a:lnTo>
                    <a:pt x="353" y="1213"/>
                  </a:lnTo>
                  <a:lnTo>
                    <a:pt x="345" y="1219"/>
                  </a:lnTo>
                  <a:lnTo>
                    <a:pt x="344" y="1219"/>
                  </a:lnTo>
                  <a:lnTo>
                    <a:pt x="271" y="1260"/>
                  </a:lnTo>
                  <a:lnTo>
                    <a:pt x="256" y="1232"/>
                  </a:lnTo>
                  <a:lnTo>
                    <a:pt x="329" y="1192"/>
                  </a:lnTo>
                  <a:lnTo>
                    <a:pt x="329" y="1193"/>
                  </a:lnTo>
                  <a:lnTo>
                    <a:pt x="336" y="1187"/>
                  </a:lnTo>
                  <a:close/>
                  <a:moveTo>
                    <a:pt x="52" y="1119"/>
                  </a:moveTo>
                  <a:lnTo>
                    <a:pt x="58" y="1181"/>
                  </a:lnTo>
                  <a:lnTo>
                    <a:pt x="64" y="1210"/>
                  </a:lnTo>
                  <a:lnTo>
                    <a:pt x="34" y="1216"/>
                  </a:lnTo>
                  <a:lnTo>
                    <a:pt x="28" y="1187"/>
                  </a:lnTo>
                  <a:lnTo>
                    <a:pt x="28" y="1186"/>
                  </a:lnTo>
                  <a:lnTo>
                    <a:pt x="22" y="1122"/>
                  </a:lnTo>
                  <a:lnTo>
                    <a:pt x="52" y="1119"/>
                  </a:lnTo>
                  <a:close/>
                  <a:moveTo>
                    <a:pt x="495" y="1089"/>
                  </a:moveTo>
                  <a:lnTo>
                    <a:pt x="512" y="1114"/>
                  </a:lnTo>
                  <a:lnTo>
                    <a:pt x="454" y="1152"/>
                  </a:lnTo>
                  <a:lnTo>
                    <a:pt x="433" y="1164"/>
                  </a:lnTo>
                  <a:lnTo>
                    <a:pt x="416" y="1139"/>
                  </a:lnTo>
                  <a:lnTo>
                    <a:pt x="438" y="1127"/>
                  </a:lnTo>
                  <a:lnTo>
                    <a:pt x="495" y="1089"/>
                  </a:lnTo>
                  <a:close/>
                  <a:moveTo>
                    <a:pt x="653" y="987"/>
                  </a:moveTo>
                  <a:lnTo>
                    <a:pt x="669" y="1013"/>
                  </a:lnTo>
                  <a:lnTo>
                    <a:pt x="590" y="1063"/>
                  </a:lnTo>
                  <a:lnTo>
                    <a:pt x="574" y="1037"/>
                  </a:lnTo>
                  <a:lnTo>
                    <a:pt x="653" y="987"/>
                  </a:lnTo>
                  <a:close/>
                  <a:moveTo>
                    <a:pt x="43" y="933"/>
                  </a:moveTo>
                  <a:lnTo>
                    <a:pt x="46" y="1027"/>
                  </a:lnTo>
                  <a:lnTo>
                    <a:pt x="15" y="1028"/>
                  </a:lnTo>
                  <a:lnTo>
                    <a:pt x="12" y="934"/>
                  </a:lnTo>
                  <a:lnTo>
                    <a:pt x="43" y="933"/>
                  </a:lnTo>
                  <a:close/>
                  <a:moveTo>
                    <a:pt x="808" y="884"/>
                  </a:moveTo>
                  <a:lnTo>
                    <a:pt x="825" y="910"/>
                  </a:lnTo>
                  <a:lnTo>
                    <a:pt x="746" y="961"/>
                  </a:lnTo>
                  <a:lnTo>
                    <a:pt x="730" y="936"/>
                  </a:lnTo>
                  <a:lnTo>
                    <a:pt x="808" y="884"/>
                  </a:lnTo>
                  <a:close/>
                  <a:moveTo>
                    <a:pt x="964" y="781"/>
                  </a:moveTo>
                  <a:lnTo>
                    <a:pt x="981" y="807"/>
                  </a:lnTo>
                  <a:lnTo>
                    <a:pt x="904" y="859"/>
                  </a:lnTo>
                  <a:lnTo>
                    <a:pt x="887" y="833"/>
                  </a:lnTo>
                  <a:lnTo>
                    <a:pt x="964" y="781"/>
                  </a:lnTo>
                  <a:close/>
                  <a:moveTo>
                    <a:pt x="37" y="747"/>
                  </a:moveTo>
                  <a:lnTo>
                    <a:pt x="40" y="840"/>
                  </a:lnTo>
                  <a:lnTo>
                    <a:pt x="9" y="842"/>
                  </a:lnTo>
                  <a:lnTo>
                    <a:pt x="6" y="748"/>
                  </a:lnTo>
                  <a:lnTo>
                    <a:pt x="37" y="747"/>
                  </a:lnTo>
                  <a:close/>
                  <a:moveTo>
                    <a:pt x="1120" y="680"/>
                  </a:moveTo>
                  <a:lnTo>
                    <a:pt x="1137" y="706"/>
                  </a:lnTo>
                  <a:lnTo>
                    <a:pt x="1060" y="757"/>
                  </a:lnTo>
                  <a:lnTo>
                    <a:pt x="1043" y="731"/>
                  </a:lnTo>
                  <a:lnTo>
                    <a:pt x="1120" y="680"/>
                  </a:lnTo>
                  <a:close/>
                  <a:moveTo>
                    <a:pt x="1276" y="577"/>
                  </a:moveTo>
                  <a:lnTo>
                    <a:pt x="1293" y="603"/>
                  </a:lnTo>
                  <a:lnTo>
                    <a:pt x="1215" y="654"/>
                  </a:lnTo>
                  <a:lnTo>
                    <a:pt x="1199" y="628"/>
                  </a:lnTo>
                  <a:lnTo>
                    <a:pt x="1276" y="577"/>
                  </a:lnTo>
                  <a:close/>
                  <a:moveTo>
                    <a:pt x="3" y="560"/>
                  </a:moveTo>
                  <a:lnTo>
                    <a:pt x="35" y="560"/>
                  </a:lnTo>
                  <a:lnTo>
                    <a:pt x="35" y="654"/>
                  </a:lnTo>
                  <a:lnTo>
                    <a:pt x="3" y="654"/>
                  </a:lnTo>
                  <a:lnTo>
                    <a:pt x="3" y="560"/>
                  </a:lnTo>
                  <a:close/>
                  <a:moveTo>
                    <a:pt x="1432" y="472"/>
                  </a:moveTo>
                  <a:lnTo>
                    <a:pt x="1448" y="498"/>
                  </a:lnTo>
                  <a:lnTo>
                    <a:pt x="1370" y="550"/>
                  </a:lnTo>
                  <a:lnTo>
                    <a:pt x="1353" y="524"/>
                  </a:lnTo>
                  <a:lnTo>
                    <a:pt x="1432" y="472"/>
                  </a:lnTo>
                  <a:close/>
                  <a:moveTo>
                    <a:pt x="2" y="374"/>
                  </a:moveTo>
                  <a:lnTo>
                    <a:pt x="34" y="374"/>
                  </a:lnTo>
                  <a:lnTo>
                    <a:pt x="34" y="466"/>
                  </a:lnTo>
                  <a:lnTo>
                    <a:pt x="2" y="466"/>
                  </a:lnTo>
                  <a:lnTo>
                    <a:pt x="2" y="374"/>
                  </a:lnTo>
                  <a:close/>
                  <a:moveTo>
                    <a:pt x="1588" y="370"/>
                  </a:moveTo>
                  <a:lnTo>
                    <a:pt x="1604" y="395"/>
                  </a:lnTo>
                  <a:lnTo>
                    <a:pt x="1526" y="447"/>
                  </a:lnTo>
                  <a:lnTo>
                    <a:pt x="1509" y="421"/>
                  </a:lnTo>
                  <a:lnTo>
                    <a:pt x="1588" y="370"/>
                  </a:lnTo>
                  <a:close/>
                  <a:moveTo>
                    <a:pt x="1742" y="267"/>
                  </a:moveTo>
                  <a:lnTo>
                    <a:pt x="1759" y="292"/>
                  </a:lnTo>
                  <a:lnTo>
                    <a:pt x="1682" y="344"/>
                  </a:lnTo>
                  <a:lnTo>
                    <a:pt x="1665" y="318"/>
                  </a:lnTo>
                  <a:lnTo>
                    <a:pt x="1742" y="267"/>
                  </a:lnTo>
                  <a:close/>
                  <a:moveTo>
                    <a:pt x="0" y="186"/>
                  </a:moveTo>
                  <a:lnTo>
                    <a:pt x="32" y="186"/>
                  </a:lnTo>
                  <a:lnTo>
                    <a:pt x="34" y="280"/>
                  </a:lnTo>
                  <a:lnTo>
                    <a:pt x="2" y="280"/>
                  </a:lnTo>
                  <a:lnTo>
                    <a:pt x="0" y="186"/>
                  </a:lnTo>
                  <a:close/>
                  <a:moveTo>
                    <a:pt x="1898" y="162"/>
                  </a:moveTo>
                  <a:lnTo>
                    <a:pt x="1915" y="188"/>
                  </a:lnTo>
                  <a:lnTo>
                    <a:pt x="1837" y="241"/>
                  </a:lnTo>
                  <a:lnTo>
                    <a:pt x="1821" y="215"/>
                  </a:lnTo>
                  <a:lnTo>
                    <a:pt x="1898" y="162"/>
                  </a:lnTo>
                  <a:close/>
                  <a:moveTo>
                    <a:pt x="2054" y="59"/>
                  </a:moveTo>
                  <a:lnTo>
                    <a:pt x="2070" y="85"/>
                  </a:lnTo>
                  <a:lnTo>
                    <a:pt x="1992" y="136"/>
                  </a:lnTo>
                  <a:lnTo>
                    <a:pt x="1975" y="111"/>
                  </a:lnTo>
                  <a:lnTo>
                    <a:pt x="2054" y="59"/>
                  </a:lnTo>
                  <a:close/>
                  <a:moveTo>
                    <a:pt x="2143" y="0"/>
                  </a:moveTo>
                  <a:lnTo>
                    <a:pt x="2176" y="0"/>
                  </a:lnTo>
                  <a:lnTo>
                    <a:pt x="2184" y="11"/>
                  </a:lnTo>
                  <a:lnTo>
                    <a:pt x="2148" y="33"/>
                  </a:lnTo>
                  <a:lnTo>
                    <a:pt x="2131" y="8"/>
                  </a:lnTo>
                  <a:lnTo>
                    <a:pt x="2143" y="0"/>
                  </a:lnTo>
                  <a:close/>
                  <a:moveTo>
                    <a:pt x="0" y="0"/>
                  </a:moveTo>
                  <a:lnTo>
                    <a:pt x="32" y="0"/>
                  </a:lnTo>
                  <a:lnTo>
                    <a:pt x="32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158483" y="3429413"/>
              <a:ext cx="1982221" cy="4618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gated static</a:t>
              </a:r>
            </a:p>
          </p:txBody>
        </p: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1571625" y="3938588"/>
            <a:ext cx="5867400" cy="1196975"/>
            <a:chOff x="1571827" y="3938238"/>
            <a:chExt cx="5867890" cy="1196745"/>
          </a:xfrm>
        </p:grpSpPr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1571827" y="3938238"/>
              <a:ext cx="5867890" cy="1196745"/>
            </a:xfrm>
            <a:custGeom>
              <a:avLst/>
              <a:gdLst/>
              <a:ahLst/>
              <a:cxnLst>
                <a:cxn ang="0">
                  <a:pos x="4338" y="10"/>
                </a:cxn>
                <a:cxn ang="0">
                  <a:pos x="4341" y="32"/>
                </a:cxn>
                <a:cxn ang="0">
                  <a:pos x="2174" y="698"/>
                </a:cxn>
                <a:cxn ang="0">
                  <a:pos x="1630" y="834"/>
                </a:cxn>
                <a:cxn ang="0">
                  <a:pos x="1304" y="890"/>
                </a:cxn>
                <a:cxn ang="0">
                  <a:pos x="1194" y="902"/>
                </a:cxn>
                <a:cxn ang="0">
                  <a:pos x="1052" y="907"/>
                </a:cxn>
                <a:cxn ang="0">
                  <a:pos x="1018" y="905"/>
                </a:cxn>
                <a:cxn ang="0">
                  <a:pos x="1008" y="902"/>
                </a:cxn>
                <a:cxn ang="0">
                  <a:pos x="997" y="904"/>
                </a:cxn>
                <a:cxn ang="0">
                  <a:pos x="985" y="901"/>
                </a:cxn>
                <a:cxn ang="0">
                  <a:pos x="980" y="902"/>
                </a:cxn>
                <a:cxn ang="0">
                  <a:pos x="865" y="886"/>
                </a:cxn>
                <a:cxn ang="0">
                  <a:pos x="755" y="857"/>
                </a:cxn>
                <a:cxn ang="0">
                  <a:pos x="646" y="816"/>
                </a:cxn>
                <a:cxn ang="0">
                  <a:pos x="536" y="760"/>
                </a:cxn>
                <a:cxn ang="0">
                  <a:pos x="425" y="689"/>
                </a:cxn>
                <a:cxn ang="0">
                  <a:pos x="316" y="602"/>
                </a:cxn>
                <a:cxn ang="0">
                  <a:pos x="206" y="506"/>
                </a:cxn>
                <a:cxn ang="0">
                  <a:pos x="95" y="392"/>
                </a:cxn>
                <a:cxn ang="0">
                  <a:pos x="73" y="368"/>
                </a:cxn>
                <a:cxn ang="0">
                  <a:pos x="63" y="356"/>
                </a:cxn>
                <a:cxn ang="0">
                  <a:pos x="39" y="331"/>
                </a:cxn>
                <a:cxn ang="0">
                  <a:pos x="0" y="278"/>
                </a:cxn>
                <a:cxn ang="0">
                  <a:pos x="63" y="310"/>
                </a:cxn>
                <a:cxn ang="0">
                  <a:pos x="97" y="347"/>
                </a:cxn>
                <a:cxn ang="0">
                  <a:pos x="119" y="371"/>
                </a:cxn>
                <a:cxn ang="0">
                  <a:pos x="227" y="483"/>
                </a:cxn>
                <a:cxn ang="0">
                  <a:pos x="336" y="578"/>
                </a:cxn>
                <a:cxn ang="0">
                  <a:pos x="549" y="731"/>
                </a:cxn>
                <a:cxn ang="0">
                  <a:pos x="764" y="826"/>
                </a:cxn>
                <a:cxn ang="0">
                  <a:pos x="979" y="869"/>
                </a:cxn>
                <a:cxn ang="0">
                  <a:pos x="987" y="870"/>
                </a:cxn>
                <a:cxn ang="0">
                  <a:pos x="1000" y="872"/>
                </a:cxn>
                <a:cxn ang="0">
                  <a:pos x="1021" y="873"/>
                </a:cxn>
                <a:cxn ang="0">
                  <a:pos x="1053" y="875"/>
                </a:cxn>
                <a:cxn ang="0">
                  <a:pos x="1191" y="870"/>
                </a:cxn>
                <a:cxn ang="0">
                  <a:pos x="1407" y="845"/>
                </a:cxn>
                <a:cxn ang="0">
                  <a:pos x="2165" y="668"/>
                </a:cxn>
                <a:cxn ang="0">
                  <a:pos x="4335" y="0"/>
                </a:cxn>
              </a:cxnLst>
              <a:rect l="0" t="0" r="r" b="b"/>
              <a:pathLst>
                <a:path w="4341" h="907">
                  <a:moveTo>
                    <a:pt x="4335" y="0"/>
                  </a:moveTo>
                  <a:lnTo>
                    <a:pt x="4338" y="10"/>
                  </a:lnTo>
                  <a:lnTo>
                    <a:pt x="4341" y="13"/>
                  </a:lnTo>
                  <a:lnTo>
                    <a:pt x="4341" y="32"/>
                  </a:lnTo>
                  <a:lnTo>
                    <a:pt x="3259" y="374"/>
                  </a:lnTo>
                  <a:lnTo>
                    <a:pt x="2174" y="698"/>
                  </a:lnTo>
                  <a:lnTo>
                    <a:pt x="1631" y="834"/>
                  </a:lnTo>
                  <a:lnTo>
                    <a:pt x="1630" y="834"/>
                  </a:lnTo>
                  <a:lnTo>
                    <a:pt x="1413" y="875"/>
                  </a:lnTo>
                  <a:lnTo>
                    <a:pt x="1304" y="890"/>
                  </a:lnTo>
                  <a:lnTo>
                    <a:pt x="1303" y="892"/>
                  </a:lnTo>
                  <a:lnTo>
                    <a:pt x="1194" y="902"/>
                  </a:lnTo>
                  <a:lnTo>
                    <a:pt x="1086" y="907"/>
                  </a:lnTo>
                  <a:lnTo>
                    <a:pt x="1052" y="907"/>
                  </a:lnTo>
                  <a:lnTo>
                    <a:pt x="1030" y="905"/>
                  </a:lnTo>
                  <a:lnTo>
                    <a:pt x="1018" y="905"/>
                  </a:lnTo>
                  <a:lnTo>
                    <a:pt x="1017" y="904"/>
                  </a:lnTo>
                  <a:lnTo>
                    <a:pt x="1008" y="902"/>
                  </a:lnTo>
                  <a:lnTo>
                    <a:pt x="1008" y="904"/>
                  </a:lnTo>
                  <a:lnTo>
                    <a:pt x="997" y="904"/>
                  </a:lnTo>
                  <a:lnTo>
                    <a:pt x="996" y="902"/>
                  </a:lnTo>
                  <a:lnTo>
                    <a:pt x="985" y="901"/>
                  </a:lnTo>
                  <a:lnTo>
                    <a:pt x="985" y="902"/>
                  </a:lnTo>
                  <a:lnTo>
                    <a:pt x="980" y="902"/>
                  </a:lnTo>
                  <a:lnTo>
                    <a:pt x="971" y="899"/>
                  </a:lnTo>
                  <a:lnTo>
                    <a:pt x="865" y="886"/>
                  </a:lnTo>
                  <a:lnTo>
                    <a:pt x="864" y="886"/>
                  </a:lnTo>
                  <a:lnTo>
                    <a:pt x="755" y="857"/>
                  </a:lnTo>
                  <a:lnTo>
                    <a:pt x="754" y="857"/>
                  </a:lnTo>
                  <a:lnTo>
                    <a:pt x="646" y="816"/>
                  </a:lnTo>
                  <a:lnTo>
                    <a:pt x="645" y="816"/>
                  </a:lnTo>
                  <a:lnTo>
                    <a:pt x="536" y="760"/>
                  </a:lnTo>
                  <a:lnTo>
                    <a:pt x="534" y="758"/>
                  </a:lnTo>
                  <a:lnTo>
                    <a:pt x="425" y="689"/>
                  </a:lnTo>
                  <a:lnTo>
                    <a:pt x="424" y="687"/>
                  </a:lnTo>
                  <a:lnTo>
                    <a:pt x="316" y="602"/>
                  </a:lnTo>
                  <a:lnTo>
                    <a:pt x="315" y="602"/>
                  </a:lnTo>
                  <a:lnTo>
                    <a:pt x="206" y="506"/>
                  </a:lnTo>
                  <a:lnTo>
                    <a:pt x="97" y="393"/>
                  </a:lnTo>
                  <a:lnTo>
                    <a:pt x="95" y="392"/>
                  </a:lnTo>
                  <a:lnTo>
                    <a:pt x="85" y="380"/>
                  </a:lnTo>
                  <a:lnTo>
                    <a:pt x="73" y="368"/>
                  </a:lnTo>
                  <a:lnTo>
                    <a:pt x="62" y="356"/>
                  </a:lnTo>
                  <a:lnTo>
                    <a:pt x="63" y="356"/>
                  </a:lnTo>
                  <a:lnTo>
                    <a:pt x="41" y="331"/>
                  </a:lnTo>
                  <a:lnTo>
                    <a:pt x="39" y="331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21" y="262"/>
                  </a:lnTo>
                  <a:lnTo>
                    <a:pt x="63" y="310"/>
                  </a:lnTo>
                  <a:lnTo>
                    <a:pt x="86" y="334"/>
                  </a:lnTo>
                  <a:lnTo>
                    <a:pt x="97" y="347"/>
                  </a:lnTo>
                  <a:lnTo>
                    <a:pt x="109" y="359"/>
                  </a:lnTo>
                  <a:lnTo>
                    <a:pt x="119" y="371"/>
                  </a:lnTo>
                  <a:lnTo>
                    <a:pt x="228" y="483"/>
                  </a:lnTo>
                  <a:lnTo>
                    <a:pt x="227" y="483"/>
                  </a:lnTo>
                  <a:lnTo>
                    <a:pt x="336" y="580"/>
                  </a:lnTo>
                  <a:lnTo>
                    <a:pt x="336" y="578"/>
                  </a:lnTo>
                  <a:lnTo>
                    <a:pt x="443" y="663"/>
                  </a:lnTo>
                  <a:lnTo>
                    <a:pt x="549" y="731"/>
                  </a:lnTo>
                  <a:lnTo>
                    <a:pt x="657" y="786"/>
                  </a:lnTo>
                  <a:lnTo>
                    <a:pt x="764" y="826"/>
                  </a:lnTo>
                  <a:lnTo>
                    <a:pt x="872" y="855"/>
                  </a:lnTo>
                  <a:lnTo>
                    <a:pt x="979" y="869"/>
                  </a:lnTo>
                  <a:lnTo>
                    <a:pt x="982" y="869"/>
                  </a:lnTo>
                  <a:lnTo>
                    <a:pt x="987" y="870"/>
                  </a:lnTo>
                  <a:lnTo>
                    <a:pt x="988" y="870"/>
                  </a:lnTo>
                  <a:lnTo>
                    <a:pt x="1000" y="872"/>
                  </a:lnTo>
                  <a:lnTo>
                    <a:pt x="1011" y="872"/>
                  </a:lnTo>
                  <a:lnTo>
                    <a:pt x="1021" y="873"/>
                  </a:lnTo>
                  <a:lnTo>
                    <a:pt x="1032" y="873"/>
                  </a:lnTo>
                  <a:lnTo>
                    <a:pt x="1053" y="875"/>
                  </a:lnTo>
                  <a:lnTo>
                    <a:pt x="1085" y="875"/>
                  </a:lnTo>
                  <a:lnTo>
                    <a:pt x="1191" y="870"/>
                  </a:lnTo>
                  <a:lnTo>
                    <a:pt x="1300" y="860"/>
                  </a:lnTo>
                  <a:lnTo>
                    <a:pt x="1407" y="845"/>
                  </a:lnTo>
                  <a:lnTo>
                    <a:pt x="1624" y="804"/>
                  </a:lnTo>
                  <a:lnTo>
                    <a:pt x="2165" y="668"/>
                  </a:lnTo>
                  <a:lnTo>
                    <a:pt x="3250" y="344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10764" y="4411222"/>
              <a:ext cx="1566994" cy="4618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6"/>
                  </a:solidFill>
                  <a:latin typeface="+mn-lt"/>
                  <a:cs typeface="+mn-cs"/>
                </a:rPr>
                <a:t>dynamic</a:t>
              </a:r>
            </a:p>
          </p:txBody>
        </p:sp>
      </p:grpSp>
      <p:cxnSp>
        <p:nvCxnSpPr>
          <p:cNvPr id="31752" name="Straight Connector 95"/>
          <p:cNvCxnSpPr>
            <a:cxnSpLocks noChangeShapeType="1"/>
          </p:cNvCxnSpPr>
          <p:nvPr/>
        </p:nvCxnSpPr>
        <p:spPr bwMode="auto">
          <a:xfrm flipV="1">
            <a:off x="1584325" y="5013325"/>
            <a:ext cx="5822950" cy="61913"/>
          </a:xfrm>
          <a:prstGeom prst="lin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95" name="TextBox 94"/>
          <p:cNvSpPr txBox="1"/>
          <p:nvPr/>
        </p:nvSpPr>
        <p:spPr>
          <a:xfrm>
            <a:off x="5105400" y="5084763"/>
            <a:ext cx="11668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  <a:cs typeface="+mn-cs"/>
              </a:rPr>
              <a:t>linear: 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107113" y="5013325"/>
          <a:ext cx="123666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28" name="Equation" r:id="rId4" imgW="622080" imgH="253800" progId="Equation.DSMT4">
                  <p:embed/>
                </p:oleObj>
              </mc:Choice>
              <mc:Fallback>
                <p:oleObj name="Equation" r:id="rId4" imgW="6220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3" y="5013325"/>
                        <a:ext cx="123666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02"/>
          <p:cNvGrpSpPr>
            <a:grpSpLocks/>
          </p:cNvGrpSpPr>
          <p:nvPr/>
        </p:nvGrpSpPr>
        <p:grpSpPr bwMode="auto">
          <a:xfrm>
            <a:off x="4144963" y="930275"/>
            <a:ext cx="4754562" cy="1279525"/>
            <a:chOff x="4206240" y="929640"/>
            <a:chExt cx="4754880" cy="1280160"/>
          </a:xfrm>
        </p:grpSpPr>
        <p:sp>
          <p:nvSpPr>
            <p:cNvPr id="100" name="TextBox 99"/>
            <p:cNvSpPr txBox="1"/>
            <p:nvPr/>
          </p:nvSpPr>
          <p:spPr>
            <a:xfrm>
              <a:off x="4304672" y="1004290"/>
              <a:ext cx="1238333" cy="4621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+mn-cs"/>
                </a:rPr>
                <a:t>For </a:t>
              </a:r>
              <a:r>
                <a:rPr lang="el-GR" sz="2400" i="1" kern="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i="1" kern="0" dirty="0">
                  <a:latin typeface="Times New Roman" pitchFamily="18" charset="0"/>
                  <a:cs typeface="Times New Roman" pitchFamily="18" charset="0"/>
                </a:rPr>
                <a:t>=2</a:t>
              </a:r>
            </a:p>
          </p:txBody>
        </p:sp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4341814" y="1315721"/>
            <a:ext cx="4563696" cy="77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329" name="Equation" r:id="rId6" imgW="2781000" imgH="469800" progId="Equation.DSMT4">
                    <p:embed/>
                  </p:oleObj>
                </mc:Choice>
                <mc:Fallback>
                  <p:oleObj name="Equation" r:id="rId6" imgW="2781000" imgH="469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1814" y="1315721"/>
                          <a:ext cx="4563696" cy="772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ectangle 101"/>
            <p:cNvSpPr/>
            <p:nvPr/>
          </p:nvSpPr>
          <p:spPr bwMode="auto">
            <a:xfrm>
              <a:off x="4206240" y="929640"/>
              <a:ext cx="4754880" cy="1280160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400" kern="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463988" y="2384884"/>
            <a:ext cx="3406702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  <a:cs typeface="+mn-cs"/>
              </a:rPr>
              <a:t>Robust against arrival </a:t>
            </a:r>
            <a:r>
              <a:rPr lang="en-US" sz="2000" b="1" i="1" kern="0" dirty="0" smtClean="0">
                <a:solidFill>
                  <a:schemeClr val="accent2"/>
                </a:solidFill>
                <a:latin typeface="+mn-lt"/>
                <a:cs typeface="+mn-cs"/>
              </a:rPr>
              <a:t>rate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  <a:cs typeface="+mn-cs"/>
              </a:rPr>
              <a:t/>
            </a:r>
            <a:br>
              <a:rPr lang="en-US" sz="2000" kern="0" dirty="0" smtClean="0">
                <a:solidFill>
                  <a:schemeClr val="accent2"/>
                </a:solidFill>
                <a:latin typeface="+mn-lt"/>
                <a:cs typeface="+mn-cs"/>
              </a:rPr>
            </a:br>
            <a:r>
              <a:rPr lang="en-US" sz="2000" kern="0" dirty="0" smtClean="0">
                <a:solidFill>
                  <a:schemeClr val="accent2"/>
                </a:solidFill>
                <a:latin typeface="+mn-lt"/>
                <a:cs typeface="+mn-cs"/>
              </a:rPr>
              <a:t>if arrivals are Poisson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Fundamental questions   about speed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238220"/>
            <a:ext cx="8229600" cy="4887943"/>
          </a:xfrm>
        </p:spPr>
        <p:txBody>
          <a:bodyPr/>
          <a:lstStyle/>
          <a:p>
            <a:pPr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Can on-line speed scaling be optimal?</a:t>
            </a:r>
          </a:p>
          <a:p>
            <a:pPr lvl="1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What structure do optimal algorithms have?</a:t>
            </a:r>
          </a:p>
          <a:p>
            <a:pPr lvl="0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How does speed scaling interact with scheduling?</a:t>
            </a:r>
          </a:p>
          <a:p>
            <a:pPr lvl="0"/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Are sophisticated speed scalers better?</a:t>
            </a:r>
          </a:p>
          <a:p>
            <a:pPr lvl="0">
              <a:buNone/>
            </a:pPr>
            <a:endParaRPr lang="en-US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1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4861" y="686740"/>
            <a:ext cx="4524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600" kern="0" dirty="0">
                <a:solidFill>
                  <a:schemeClr val="tx2"/>
                </a:solidFill>
                <a:latin typeface="Comic Sans MS" pitchFamily="66" charset="0"/>
                <a:cs typeface="+mn-cs"/>
              </a:rPr>
              <a:t>^</a:t>
            </a:r>
          </a:p>
        </p:txBody>
      </p:sp>
      <p:sp>
        <p:nvSpPr>
          <p:cNvPr id="5" name="TextBox 4"/>
          <p:cNvSpPr txBox="1"/>
          <p:nvPr/>
        </p:nvSpPr>
        <p:spPr>
          <a:xfrm rot="21268045">
            <a:off x="4201629" y="2918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Comic Sans MS" pitchFamily="66" charset="0"/>
                <a:cs typeface="+mn-cs"/>
              </a:rPr>
              <a:t>and answers</a:t>
            </a:r>
            <a:endParaRPr lang="en-US" sz="2800" kern="0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15378" y="2698740"/>
            <a:ext cx="12729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27"/>
          <p:cNvGrpSpPr/>
          <p:nvPr/>
        </p:nvGrpSpPr>
        <p:grpSpPr>
          <a:xfrm>
            <a:off x="1852483" y="4013208"/>
            <a:ext cx="4982454" cy="830997"/>
            <a:chOff x="747098" y="2916521"/>
            <a:chExt cx="4982454" cy="830997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783611" y="3349920"/>
              <a:ext cx="127298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747098" y="2916521"/>
              <a:ext cx="4982454" cy="83099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Benefit of dynamic is robustness,</a:t>
              </a:r>
              <a:br>
                <a:rPr lang="en-US" sz="2400" kern="0" dirty="0" smtClean="0">
                  <a:latin typeface="+mn-lt"/>
                  <a:cs typeface="+mn-cs"/>
                </a:rPr>
              </a:br>
              <a: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not mean performance</a:t>
              </a:r>
            </a:p>
          </p:txBody>
        </p:sp>
      </p:grpSp>
      <p:cxnSp>
        <p:nvCxnSpPr>
          <p:cNvPr id="25" name="Straight Arrow Connector 24"/>
          <p:cNvCxnSpPr/>
          <p:nvPr/>
        </p:nvCxnSpPr>
        <p:spPr bwMode="auto">
          <a:xfrm>
            <a:off x="925520" y="4232286"/>
            <a:ext cx="766773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Fundamental questions   about speed scaling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4861" y="686740"/>
            <a:ext cx="4524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600" kern="0" dirty="0">
                <a:solidFill>
                  <a:schemeClr val="tx2"/>
                </a:solidFill>
                <a:latin typeface="Comic Sans MS" pitchFamily="66" charset="0"/>
                <a:cs typeface="+mn-cs"/>
              </a:rPr>
              <a:t>^</a:t>
            </a:r>
          </a:p>
        </p:txBody>
      </p:sp>
      <p:sp>
        <p:nvSpPr>
          <p:cNvPr id="5" name="TextBox 4"/>
          <p:cNvSpPr txBox="1"/>
          <p:nvPr/>
        </p:nvSpPr>
        <p:spPr>
          <a:xfrm rot="21268045">
            <a:off x="4201629" y="2918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Comic Sans MS" pitchFamily="66" charset="0"/>
                <a:cs typeface="+mn-cs"/>
              </a:rPr>
              <a:t>and answers</a:t>
            </a:r>
            <a:endParaRPr lang="en-US" sz="2800" kern="0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15378" y="2698740"/>
            <a:ext cx="12729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446020" y="4446607"/>
            <a:ext cx="12729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06896" y="1238220"/>
            <a:ext cx="8229600" cy="4887943"/>
          </a:xfrm>
        </p:spPr>
        <p:txBody>
          <a:bodyPr/>
          <a:lstStyle/>
          <a:p>
            <a:pPr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Can on-line speed scaling be optimal?</a:t>
            </a:r>
          </a:p>
          <a:p>
            <a:pPr lvl="1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What structure do optimal algorithms have?</a:t>
            </a:r>
          </a:p>
          <a:p>
            <a:pPr lvl="0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How does speed scaling interact with scheduling?</a:t>
            </a:r>
          </a:p>
          <a:p>
            <a:pPr lvl="0"/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Are sophisticated speed scalers better?</a:t>
            </a:r>
          </a:p>
          <a:p>
            <a:pPr lvl="0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/>
                </a:solidFill>
                <a:latin typeface="Comic Sans MS" pitchFamily="66" charset="0"/>
              </a:rPr>
              <a:t>Are there drawbacks to speed scaling?</a:t>
            </a:r>
          </a:p>
          <a:p>
            <a:pPr lvl="0">
              <a:buNone/>
            </a:pPr>
            <a:endParaRPr lang="en-US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0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lvl="1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11" name="Group 27"/>
          <p:cNvGrpSpPr/>
          <p:nvPr/>
        </p:nvGrpSpPr>
        <p:grpSpPr>
          <a:xfrm>
            <a:off x="1763688" y="4797152"/>
            <a:ext cx="7210628" cy="461665"/>
            <a:chOff x="639086" y="2916521"/>
            <a:chExt cx="7210628" cy="461665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783611" y="3349920"/>
              <a:ext cx="127298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639086" y="2916521"/>
              <a:ext cx="7210628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Speed scaling can “magnify/create” unfairness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>
            <a:off x="944737" y="5016230"/>
            <a:ext cx="766773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2411760" y="5265204"/>
            <a:ext cx="6716249" cy="1196125"/>
            <a:chOff x="2189495" y="3542934"/>
            <a:chExt cx="6716249" cy="1196125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rot="10800000">
              <a:off x="2189495" y="3542934"/>
              <a:ext cx="808996" cy="6338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038432" y="3908062"/>
              <a:ext cx="5867312" cy="83099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Job types that are often served when </a:t>
              </a:r>
              <a:b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the queue is large get faster service</a:t>
              </a:r>
            </a:p>
          </p:txBody>
        </p:sp>
      </p:grpSp>
      <p:sp>
        <p:nvSpPr>
          <p:cNvPr id="19" name="Isosceles Triangle 18">
            <a:hlinkClick r:id="rId4" action="ppaction://hlinksldjump"/>
          </p:cNvPr>
          <p:cNvSpPr/>
          <p:nvPr/>
        </p:nvSpPr>
        <p:spPr bwMode="auto">
          <a:xfrm rot="10800000">
            <a:off x="0" y="6173924"/>
            <a:ext cx="864096" cy="684076"/>
          </a:xfrm>
          <a:prstGeom prst="triangle">
            <a:avLst>
              <a:gd name="adj" fmla="val 51707"/>
            </a:avLst>
          </a:prstGeom>
          <a:solidFill>
            <a:schemeClr val="bg1">
              <a:lumMod val="85000"/>
              <a:lumOff val="1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AU" sz="2400" kern="0" dirty="0" smtClean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80413" y="1880828"/>
            <a:ext cx="549220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kern="0" dirty="0" smtClean="0">
                <a:latin typeface="+mn-lt"/>
                <a:cs typeface="+mn-cs"/>
              </a:rPr>
              <a:t>state-dependent </a:t>
            </a:r>
            <a:r>
              <a:rPr lang="en-US" sz="2000" u="sng" kern="0" dirty="0" smtClean="0">
                <a:latin typeface="+mn-lt"/>
                <a:cs typeface="+mn-cs"/>
              </a:rPr>
              <a:t>controllable</a:t>
            </a:r>
            <a:r>
              <a:rPr lang="en-US" sz="2000" kern="0" dirty="0" smtClean="0">
                <a:latin typeface="+mn-lt"/>
                <a:cs typeface="+mn-cs"/>
              </a:rPr>
              <a:t> service rates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6245" y="2924944"/>
            <a:ext cx="5157788" cy="512352"/>
            <a:chOff x="616245" y="2924944"/>
            <a:chExt cx="5157788" cy="512352"/>
          </a:xfrm>
        </p:grpSpPr>
        <p:sp>
          <p:nvSpPr>
            <p:cNvPr id="11" name="TextBox 10"/>
            <p:cNvSpPr txBox="1"/>
            <p:nvPr/>
          </p:nvSpPr>
          <p:spPr>
            <a:xfrm>
              <a:off x="616245" y="2924944"/>
              <a:ext cx="1095172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u="sng" kern="0" dirty="0" smtClean="0">
                  <a:latin typeface="+mn-lt"/>
                  <a:cs typeface="+mn-cs"/>
                </a:rPr>
                <a:t>Goal:</a:t>
              </a:r>
              <a:r>
                <a:rPr lang="en-US" sz="2400" kern="0" dirty="0" smtClean="0">
                  <a:latin typeface="+mn-lt"/>
                  <a:cs typeface="+mn-cs"/>
                </a:rPr>
                <a:t> </a:t>
              </a:r>
            </a:p>
          </p:txBody>
        </p:sp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5695903"/>
                </p:ext>
              </p:extLst>
            </p:nvPr>
          </p:nvGraphicFramePr>
          <p:xfrm>
            <a:off x="1552870" y="2972159"/>
            <a:ext cx="4221163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507" name="Equation" r:id="rId4" imgW="1841500" imgH="203200" progId="">
                    <p:embed/>
                  </p:oleObj>
                </mc:Choice>
                <mc:Fallback>
                  <p:oleObj name="Equation" r:id="rId4" imgW="1841500" imgH="20320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870" y="2972159"/>
                          <a:ext cx="4221163" cy="465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406690" y="3394011"/>
            <a:ext cx="4967205" cy="885141"/>
            <a:chOff x="3406690" y="3394011"/>
            <a:chExt cx="4967205" cy="885141"/>
          </a:xfrm>
        </p:grpSpPr>
        <p:grpSp>
          <p:nvGrpSpPr>
            <p:cNvPr id="2" name="Group 169"/>
            <p:cNvGrpSpPr>
              <a:grpSpLocks/>
            </p:cNvGrpSpPr>
            <p:nvPr/>
          </p:nvGrpSpPr>
          <p:grpSpPr bwMode="auto">
            <a:xfrm>
              <a:off x="3406690" y="3394011"/>
              <a:ext cx="1409307" cy="885141"/>
              <a:chOff x="5514584" y="5303203"/>
              <a:chExt cx="945417" cy="819580"/>
            </a:xfrm>
          </p:grpSpPr>
          <p:graphicFrame>
            <p:nvGraphicFramePr>
              <p:cNvPr id="16" name="Object 4"/>
              <p:cNvGraphicFramePr>
                <a:graphicFrameLocks noChangeAspect="1"/>
              </p:cNvGraphicFramePr>
              <p:nvPr/>
            </p:nvGraphicFramePr>
            <p:xfrm>
              <a:off x="5514584" y="5665639"/>
              <a:ext cx="929707" cy="457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508" name="Equation" r:id="rId6" imgW="444307" imgH="203112" progId="">
                      <p:embed/>
                    </p:oleObj>
                  </mc:Choice>
                  <mc:Fallback>
                    <p:oleObj name="Equation" r:id="rId6" imgW="444307" imgH="203112" progId="">
                      <p:embed/>
                      <p:pic>
                        <p:nvPicPr>
                          <p:cNvPr id="0" name="Picture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584" y="5665639"/>
                            <a:ext cx="929707" cy="457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7" name="Straight Arrow Connector 167"/>
              <p:cNvCxnSpPr>
                <a:cxnSpLocks noChangeShapeType="1"/>
              </p:cNvCxnSpPr>
              <p:nvPr/>
            </p:nvCxnSpPr>
            <p:spPr bwMode="auto">
              <a:xfrm rot="5400000">
                <a:off x="6244950" y="5518253"/>
                <a:ext cx="430101" cy="1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4651401" y="3757004"/>
              <a:ext cx="3722494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power to run at speed </a:t>
              </a:r>
              <a:r>
                <a:rPr lang="en-US" sz="2400" i="1" kern="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400" kern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74925" y="762212"/>
            <a:ext cx="2746375" cy="1077912"/>
            <a:chOff x="4115946" y="2576946"/>
            <a:chExt cx="3713772" cy="140238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10757" y="2576946"/>
              <a:ext cx="1418961" cy="140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115946" y="2579011"/>
              <a:ext cx="2889443" cy="2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115946" y="3954548"/>
              <a:ext cx="2857244" cy="8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811473" y="2760763"/>
              <a:ext cx="442218" cy="97072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427574" y="2899144"/>
              <a:ext cx="352057" cy="75386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953512" y="2700868"/>
              <a:ext cx="382111" cy="109258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36" name="Straight Arrow Connector 27"/>
          <p:cNvCxnSpPr>
            <a:cxnSpLocks noChangeShapeType="1"/>
          </p:cNvCxnSpPr>
          <p:nvPr/>
        </p:nvCxnSpPr>
        <p:spPr bwMode="auto">
          <a:xfrm>
            <a:off x="1908175" y="1246399"/>
            <a:ext cx="7778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37" name="Straight Arrow Connector 29"/>
          <p:cNvCxnSpPr>
            <a:cxnSpLocks noChangeShapeType="1"/>
          </p:cNvCxnSpPr>
          <p:nvPr/>
        </p:nvCxnSpPr>
        <p:spPr bwMode="auto">
          <a:xfrm>
            <a:off x="5430838" y="1282569"/>
            <a:ext cx="881062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01900" y="65299"/>
            <a:ext cx="4203700" cy="560388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1"/>
                </a:solidFill>
              </a:rPr>
              <a:t>A simple model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368501" y="4354998"/>
            <a:ext cx="5201617" cy="1737227"/>
            <a:chOff x="3542266" y="4107038"/>
            <a:chExt cx="5201617" cy="1737227"/>
          </a:xfrm>
        </p:grpSpPr>
        <p:grpSp>
          <p:nvGrpSpPr>
            <p:cNvPr id="109" name="Group 169"/>
            <p:cNvGrpSpPr>
              <a:grpSpLocks/>
            </p:cNvGrpSpPr>
            <p:nvPr/>
          </p:nvGrpSpPr>
          <p:grpSpPr bwMode="auto">
            <a:xfrm>
              <a:off x="4989732" y="4154557"/>
              <a:ext cx="1808636" cy="929321"/>
              <a:chOff x="6460000" y="5303203"/>
              <a:chExt cx="1213303" cy="841716"/>
            </a:xfrm>
          </p:grpSpPr>
          <p:graphicFrame>
            <p:nvGraphicFramePr>
              <p:cNvPr id="114" name="Object 4"/>
              <p:cNvGraphicFramePr>
                <a:graphicFrameLocks noChangeAspect="1"/>
              </p:cNvGraphicFramePr>
              <p:nvPr/>
            </p:nvGraphicFramePr>
            <p:xfrm>
              <a:off x="6541856" y="5687334"/>
              <a:ext cx="1131447" cy="4575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5509" name="Equation" r:id="rId8" imgW="609600" imgH="228600" progId="">
                      <p:embed/>
                    </p:oleObj>
                  </mc:Choice>
                  <mc:Fallback>
                    <p:oleObj name="Equation" r:id="rId8" imgW="609600" imgH="228600" progId="">
                      <p:embed/>
                      <p:pic>
                        <p:nvPicPr>
                          <p:cNvPr id="0" name="Picture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1856" y="5687334"/>
                            <a:ext cx="1131447" cy="4575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5" name="Straight Arrow Connector 167"/>
              <p:cNvCxnSpPr>
                <a:cxnSpLocks noChangeShapeType="1"/>
              </p:cNvCxnSpPr>
              <p:nvPr/>
            </p:nvCxnSpPr>
            <p:spPr bwMode="auto">
              <a:xfrm rot="5400000">
                <a:off x="6244950" y="5518253"/>
                <a:ext cx="430101" cy="1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110" name="TextBox 109"/>
            <p:cNvSpPr txBox="1"/>
            <p:nvPr/>
          </p:nvSpPr>
          <p:spPr bwMode="auto">
            <a:xfrm>
              <a:off x="3542266" y="5008710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18245" y="4601274"/>
              <a:ext cx="1925638" cy="461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latin typeface="+mn-lt"/>
                  <a:cs typeface="+mn-cs"/>
                </a:rPr>
                <a:t>(often </a:t>
              </a:r>
              <a:r>
                <a:rPr lang="el-GR" sz="2400" i="1" kern="0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i="1" kern="0" dirty="0">
                  <a:latin typeface="Times New Roman" pitchFamily="18" charset="0"/>
                  <a:cs typeface="Times New Roman" pitchFamily="18" charset="0"/>
                </a:rPr>
                <a:t> ≈ 2</a:t>
              </a:r>
              <a:r>
                <a:rPr lang="en-US" sz="2400" kern="0" dirty="0">
                  <a:latin typeface="+mn-lt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12" name="TextBox 111"/>
            <p:cNvSpPr txBox="1"/>
            <p:nvPr/>
          </p:nvSpPr>
          <p:spPr bwMode="auto">
            <a:xfrm>
              <a:off x="3585198" y="5382600"/>
              <a:ext cx="1847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113" name="TextBox 112"/>
            <p:cNvSpPr txBox="1"/>
            <p:nvPr/>
          </p:nvSpPr>
          <p:spPr bwMode="auto">
            <a:xfrm>
              <a:off x="5179782" y="4107038"/>
              <a:ext cx="18614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en-US" sz="2400" kern="0" dirty="0" smtClean="0">
                  <a:latin typeface="+mn-lt"/>
                  <a:cs typeface="+mn-cs"/>
                </a:rPr>
                <a:t>CPUs, disks:</a:t>
              </a:r>
              <a:endParaRPr lang="en-US" sz="2400" kern="0" dirty="0">
                <a:latin typeface="+mn-lt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80" y="347663"/>
            <a:ext cx="7031124" cy="560387"/>
          </a:xfrm>
        </p:spPr>
        <p:txBody>
          <a:bodyPr/>
          <a:lstStyle/>
          <a:p>
            <a:pPr algn="l"/>
            <a:r>
              <a:rPr lang="en-US" dirty="0" smtClean="0"/>
              <a:t>Which jobs are run fast?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26" y="2006094"/>
            <a:ext cx="3659174" cy="4267222"/>
          </a:xfrm>
        </p:spPr>
        <p:txBody>
          <a:bodyPr/>
          <a:lstStyle/>
          <a:p>
            <a:pPr indent="0">
              <a:buNone/>
            </a:pPr>
            <a:r>
              <a:rPr lang="en-US" b="0" dirty="0" smtClean="0"/>
              <a:t>Magnifies the bias towards small jobs</a:t>
            </a:r>
          </a:p>
          <a:p>
            <a:pPr indent="0">
              <a:buNone/>
            </a:pP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 indent="0">
              <a:buNone/>
            </a:pPr>
            <a:r>
              <a:rPr lang="en-US" b="0" dirty="0" smtClean="0"/>
              <a:t>Creates a bias towards big jobs</a:t>
            </a:r>
          </a:p>
          <a:p>
            <a:pPr>
              <a:buNone/>
            </a:pPr>
            <a:endParaRPr lang="en-US" b="0" dirty="0" smtClean="0"/>
          </a:p>
          <a:p>
            <a:pPr>
              <a:buNone/>
            </a:pPr>
            <a:endParaRPr lang="en-US" b="0" dirty="0" smtClean="0"/>
          </a:p>
          <a:p>
            <a:pPr indent="0">
              <a:buNone/>
            </a:pPr>
            <a:r>
              <a:rPr lang="en-US" b="0" dirty="0" smtClean="0"/>
              <a:t>Remains fair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139778" y="1730367"/>
            <a:ext cx="4542871" cy="1077912"/>
            <a:chOff x="1139778" y="1730367"/>
            <a:chExt cx="4542871" cy="107791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3642712" y="1730367"/>
              <a:ext cx="1049337" cy="1077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2"/>
                  </a:solidFill>
                  <a:latin typeface="+mn-lt"/>
                  <a:cs typeface="Arial" charset="0"/>
                </a:rPr>
                <a:t>SRPT</a:t>
              </a: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" name="Line 11"/>
            <p:cNvSpPr>
              <a:spLocks noChangeShapeType="1"/>
            </p:cNvSpPr>
            <p:nvPr/>
          </p:nvSpPr>
          <p:spPr bwMode="auto">
            <a:xfrm flipH="1">
              <a:off x="1945674" y="1731954"/>
              <a:ext cx="213677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 flipV="1">
              <a:off x="1945674" y="2789229"/>
              <a:ext cx="2112963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" name="Rectangle 44"/>
            <p:cNvSpPr>
              <a:spLocks noChangeArrowheads="1"/>
            </p:cNvSpPr>
            <p:nvPr/>
          </p:nvSpPr>
          <p:spPr bwMode="auto">
            <a:xfrm>
              <a:off x="2460024" y="1871654"/>
              <a:ext cx="327025" cy="746125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" name="Rectangle 45"/>
            <p:cNvSpPr>
              <a:spLocks noChangeArrowheads="1"/>
            </p:cNvSpPr>
            <p:nvPr/>
          </p:nvSpPr>
          <p:spPr bwMode="auto">
            <a:xfrm>
              <a:off x="2915637" y="1978017"/>
              <a:ext cx="260350" cy="579437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016090" y="1825617"/>
              <a:ext cx="282575" cy="839787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11" name="Straight Arrow Connector 29"/>
            <p:cNvCxnSpPr>
              <a:cxnSpLocks noChangeShapeType="1"/>
            </p:cNvCxnSpPr>
            <p:nvPr/>
          </p:nvCxnSpPr>
          <p:spPr bwMode="auto">
            <a:xfrm>
              <a:off x="4801587" y="2250724"/>
              <a:ext cx="881062" cy="476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12" name="Straight Arrow Connector 27"/>
            <p:cNvCxnSpPr>
              <a:cxnSpLocks noChangeShapeType="1"/>
            </p:cNvCxnSpPr>
            <p:nvPr/>
          </p:nvCxnSpPr>
          <p:spPr bwMode="auto">
            <a:xfrm>
              <a:off x="1139778" y="2254310"/>
              <a:ext cx="777875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3289286" y="2114532"/>
              <a:ext cx="260350" cy="2873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39778" y="3176972"/>
            <a:ext cx="4542871" cy="1600973"/>
            <a:chOff x="1139778" y="3176972"/>
            <a:chExt cx="4542871" cy="1600973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642712" y="3409965"/>
              <a:ext cx="1049337" cy="1077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rIns="0"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2"/>
                  </a:solidFill>
                  <a:latin typeface="+mn-lt"/>
                  <a:cs typeface="Arial" charset="0"/>
                </a:rPr>
                <a:t>FCFS</a:t>
              </a: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945674" y="3411552"/>
              <a:ext cx="213677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1945674" y="4468827"/>
              <a:ext cx="2112963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7" name="Rectangle 44"/>
            <p:cNvSpPr>
              <a:spLocks noChangeArrowheads="1"/>
            </p:cNvSpPr>
            <p:nvPr/>
          </p:nvSpPr>
          <p:spPr bwMode="auto">
            <a:xfrm>
              <a:off x="2460024" y="3551252"/>
              <a:ext cx="327025" cy="746125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2915637" y="3657615"/>
              <a:ext cx="260350" cy="579437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9" name="Rectangle 46"/>
            <p:cNvSpPr>
              <a:spLocks noChangeArrowheads="1"/>
            </p:cNvSpPr>
            <p:nvPr/>
          </p:nvSpPr>
          <p:spPr bwMode="auto">
            <a:xfrm>
              <a:off x="3275856" y="3176972"/>
              <a:ext cx="311293" cy="160097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dirty="0" smtClean="0">
                  <a:solidFill>
                    <a:schemeClr val="tx2"/>
                  </a:solidFill>
                  <a:latin typeface="+mn-lt"/>
                  <a:cs typeface="Arial" charset="0"/>
                </a:rPr>
                <a:t> </a:t>
              </a: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0" name="Straight Arrow Connector 29"/>
            <p:cNvCxnSpPr>
              <a:cxnSpLocks noChangeShapeType="1"/>
            </p:cNvCxnSpPr>
            <p:nvPr/>
          </p:nvCxnSpPr>
          <p:spPr bwMode="auto">
            <a:xfrm>
              <a:off x="4801587" y="3930322"/>
              <a:ext cx="881062" cy="476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21" name="Straight Arrow Connector 27"/>
            <p:cNvCxnSpPr>
              <a:cxnSpLocks noChangeShapeType="1"/>
            </p:cNvCxnSpPr>
            <p:nvPr/>
          </p:nvCxnSpPr>
          <p:spPr bwMode="auto">
            <a:xfrm>
              <a:off x="1139778" y="3933908"/>
              <a:ext cx="777875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2016090" y="3757617"/>
              <a:ext cx="260350" cy="287333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39778" y="5089563"/>
            <a:ext cx="4542871" cy="1077912"/>
            <a:chOff x="1139778" y="5089563"/>
            <a:chExt cx="4542871" cy="1077912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3642712" y="5089563"/>
              <a:ext cx="1049337" cy="1077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400" dirty="0" smtClean="0">
                  <a:solidFill>
                    <a:schemeClr val="tx2"/>
                  </a:solidFill>
                  <a:latin typeface="+mn-lt"/>
                  <a:cs typeface="Arial" charset="0"/>
                </a:rPr>
                <a:t>PS</a:t>
              </a: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H="1">
              <a:off x="1945674" y="5091150"/>
              <a:ext cx="2136775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 flipV="1">
              <a:off x="1945674" y="6148425"/>
              <a:ext cx="2112963" cy="63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9" name="Straight Arrow Connector 29"/>
            <p:cNvCxnSpPr>
              <a:cxnSpLocks noChangeShapeType="1"/>
            </p:cNvCxnSpPr>
            <p:nvPr/>
          </p:nvCxnSpPr>
          <p:spPr bwMode="auto">
            <a:xfrm>
              <a:off x="4801587" y="5609920"/>
              <a:ext cx="881062" cy="476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30" name="Straight Arrow Connector 27"/>
            <p:cNvCxnSpPr>
              <a:cxnSpLocks noChangeShapeType="1"/>
            </p:cNvCxnSpPr>
            <p:nvPr/>
          </p:nvCxnSpPr>
          <p:spPr bwMode="auto">
            <a:xfrm>
              <a:off x="1139778" y="5613506"/>
              <a:ext cx="777875" cy="158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 rot="16200000">
              <a:off x="2779778" y="5120884"/>
              <a:ext cx="152774" cy="11678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 rot="16200000">
              <a:off x="2925806" y="5054065"/>
              <a:ext cx="121626" cy="9069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 rot="16200000">
              <a:off x="2716859" y="4663421"/>
              <a:ext cx="132009" cy="13144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 rot="16200000">
              <a:off x="3154412" y="5702908"/>
              <a:ext cx="121626" cy="4497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95636" y="800708"/>
            <a:ext cx="5726248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cs typeface="+mn-cs"/>
                <a:sym typeface="Wingdings" pitchFamily="2" charset="2"/>
              </a:rPr>
              <a:t>…the ones run when the queue is big</a:t>
            </a:r>
            <a:endParaRPr lang="en-AU" sz="2400" kern="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85838" y="3003339"/>
            <a:ext cx="7067298" cy="2384058"/>
            <a:chOff x="4338638" y="5168346"/>
            <a:chExt cx="4567237" cy="2180802"/>
          </a:xfrm>
        </p:grpSpPr>
        <p:sp>
          <p:nvSpPr>
            <p:cNvPr id="5" name="Rectangle 4"/>
            <p:cNvSpPr/>
            <p:nvPr/>
          </p:nvSpPr>
          <p:spPr bwMode="auto">
            <a:xfrm>
              <a:off x="4338638" y="5168346"/>
              <a:ext cx="4567237" cy="2180802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400" kern="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51230" y="5252588"/>
              <a:ext cx="4399471" cy="7601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 u="sng" kern="0" dirty="0" smtClean="0">
                  <a:latin typeface="+mn-lt"/>
                </a:rPr>
                <a:t>Theorem:</a:t>
              </a:r>
              <a:r>
                <a:rPr lang="en-US" sz="2400" kern="0" dirty="0" smtClean="0">
                  <a:latin typeface="+mn-lt"/>
                </a:rPr>
                <a:t/>
              </a:r>
              <a:br>
                <a:rPr lang="en-US" sz="2400" kern="0" dirty="0" smtClean="0">
                  <a:latin typeface="+mn-lt"/>
                </a:rPr>
              </a:br>
              <a:r>
                <a:rPr lang="en-US" sz="2400" kern="0" dirty="0" smtClean="0">
                  <a:latin typeface="+mn-lt"/>
                  <a:cs typeface="+mn-cs"/>
                </a:rPr>
                <a:t>With dynamic speed scaling:</a:t>
              </a:r>
            </a:p>
          </p:txBody>
        </p:sp>
      </p:grpSp>
      <p:graphicFrame>
        <p:nvGraphicFramePr>
          <p:cNvPr id="726018" name="Object 2"/>
          <p:cNvGraphicFramePr>
            <a:graphicFrameLocks noChangeAspect="1"/>
          </p:cNvGraphicFramePr>
          <p:nvPr/>
        </p:nvGraphicFramePr>
        <p:xfrm>
          <a:off x="2729045" y="1425366"/>
          <a:ext cx="4435243" cy="923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40" name="Equation" r:id="rId4" imgW="2006280" imgH="419040" progId="">
                  <p:embed/>
                </p:oleObj>
              </mc:Choice>
              <mc:Fallback>
                <p:oleObj name="Equation" r:id="rId4" imgW="200628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045" y="1425366"/>
                        <a:ext cx="4435243" cy="923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01052" y="4047455"/>
          <a:ext cx="4327232" cy="90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41" name="Equation" r:id="rId6" imgW="2006280" imgH="419040" progId="">
                  <p:embed/>
                </p:oleObj>
              </mc:Choice>
              <mc:Fallback>
                <p:oleObj name="Equation" r:id="rId6" imgW="2006280" imgH="41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052" y="4047455"/>
                        <a:ext cx="4327232" cy="901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41989" y="4767535"/>
            <a:ext cx="5346335" cy="1433773"/>
            <a:chOff x="1443526" y="4487878"/>
            <a:chExt cx="5346335" cy="1433773"/>
          </a:xfrm>
        </p:grpSpPr>
        <p:sp>
          <p:nvSpPr>
            <p:cNvPr id="9" name="TextBox 8"/>
            <p:cNvSpPr txBox="1"/>
            <p:nvPr/>
          </p:nvSpPr>
          <p:spPr>
            <a:xfrm>
              <a:off x="1443526" y="5459986"/>
              <a:ext cx="5346335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Bias against large jobs is magnified</a:t>
              </a:r>
              <a:endParaRPr lang="en-AU" sz="2400" kern="0" dirty="0" smtClean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3440097" y="4706956"/>
              <a:ext cx="1058877" cy="62072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405257" y="260648"/>
            <a:ext cx="4479111" cy="1152129"/>
            <a:chOff x="2562778" y="5596271"/>
            <a:chExt cx="4479111" cy="1152129"/>
          </a:xfrm>
        </p:grpSpPr>
        <p:sp>
          <p:nvSpPr>
            <p:cNvPr id="13" name="TextBox 12"/>
            <p:cNvSpPr txBox="1"/>
            <p:nvPr/>
          </p:nvSpPr>
          <p:spPr>
            <a:xfrm>
              <a:off x="2562778" y="5596271"/>
              <a:ext cx="447911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solidFill>
                    <a:schemeClr val="accent1"/>
                  </a:solidFill>
                  <a:latin typeface="+mn-lt"/>
                  <a:cs typeface="+mn-cs"/>
                </a:rPr>
                <a:t>SRPT is “fair” to large job sizes</a:t>
              </a:r>
              <a:endParaRPr lang="en-AU" sz="2400" kern="0" dirty="0" smtClean="0">
                <a:solidFill>
                  <a:schemeClr val="accent1"/>
                </a:solidFill>
                <a:latin typeface="+mn-lt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683626" y="6226341"/>
              <a:ext cx="648075" cy="3960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1223628" y="1016732"/>
            <a:ext cx="5816016" cy="168046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latin typeface="+mn-lt"/>
                <a:cs typeface="+mn-cs"/>
              </a:rPr>
              <a:t>With constant speeds: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0" dirty="0" smtClean="0">
              <a:latin typeface="+mn-lt"/>
              <a:cs typeface="+mn-cs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kern="0" dirty="0" smtClean="0">
              <a:latin typeface="+mn-lt"/>
              <a:cs typeface="+mn-cs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kern="0" dirty="0" smtClean="0">
                <a:latin typeface="+mn-lt"/>
                <a:cs typeface="+mn-cs"/>
              </a:rPr>
              <a:t>                       [</a:t>
            </a:r>
            <a:r>
              <a:rPr lang="en-US" kern="0" dirty="0" err="1" smtClean="0">
                <a:latin typeface="+mn-lt"/>
                <a:cs typeface="+mn-cs"/>
              </a:rPr>
              <a:t>Sigman</a:t>
            </a:r>
            <a:r>
              <a:rPr lang="en-US" kern="0" dirty="0" smtClean="0">
                <a:latin typeface="+mn-lt"/>
                <a:cs typeface="+mn-cs"/>
              </a:rPr>
              <a:t>, </a:t>
            </a:r>
            <a:r>
              <a:rPr lang="en-US" kern="0" dirty="0" err="1" smtClean="0">
                <a:latin typeface="+mn-lt"/>
                <a:cs typeface="+mn-cs"/>
              </a:rPr>
              <a:t>Harchol-Balter</a:t>
            </a:r>
            <a:r>
              <a:rPr lang="en-US" kern="0" dirty="0" smtClean="0">
                <a:latin typeface="+mn-lt"/>
                <a:cs typeface="+mn-cs"/>
              </a:rPr>
              <a:t>, </a:t>
            </a:r>
            <a:r>
              <a:rPr lang="en-US" kern="0" dirty="0" err="1" smtClean="0">
                <a:latin typeface="+mn-lt"/>
                <a:cs typeface="+mn-cs"/>
              </a:rPr>
              <a:t>Wierman</a:t>
            </a:r>
            <a:r>
              <a:rPr lang="en-US" kern="0" dirty="0" smtClean="0">
                <a:latin typeface="+mn-lt"/>
                <a:cs typeface="+mn-cs"/>
              </a:rPr>
              <a:t> 02]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Fundamental questions   about speed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20"/>
            <a:ext cx="8229600" cy="4887943"/>
          </a:xfrm>
        </p:spPr>
        <p:txBody>
          <a:bodyPr/>
          <a:lstStyle/>
          <a:p>
            <a:pPr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Can on-line speed scaling be optimal</a:t>
            </a: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?</a:t>
            </a:r>
          </a:p>
          <a:p>
            <a:pPr lvl="1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What structure do optimal algorithms have</a:t>
            </a: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?</a:t>
            </a:r>
          </a:p>
          <a:p>
            <a:pPr lvl="0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How does speed scaling interact with scheduling</a:t>
            </a: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</a:rPr>
              <a:t>?</a:t>
            </a:r>
          </a:p>
          <a:p>
            <a:pPr lvl="0"/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Are sophisticated speed scalers better</a:t>
            </a: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</a:rPr>
              <a:t>?</a:t>
            </a:r>
          </a:p>
          <a:p>
            <a:pPr lvl="0">
              <a:buNone/>
            </a:pPr>
            <a:endParaRPr lang="en-US" b="0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None/>
            </a:pPr>
            <a:r>
              <a:rPr lang="en-AU" b="0" dirty="0" smtClean="0">
                <a:solidFill>
                  <a:schemeClr val="tx2"/>
                </a:solidFill>
              </a:rPr>
              <a:t>Are there drawbacks of speed scaling</a:t>
            </a:r>
            <a:r>
              <a:rPr lang="en-AU" b="0" dirty="0" smtClean="0">
                <a:solidFill>
                  <a:schemeClr val="tx2"/>
                </a:solidFill>
                <a:latin typeface="Calibri"/>
              </a:rPr>
              <a:t>?</a:t>
            </a:r>
            <a:endParaRPr lang="en-US" b="0" dirty="0" smtClean="0">
              <a:solidFill>
                <a:schemeClr val="tx2"/>
              </a:solidFill>
              <a:latin typeface="Calibri"/>
            </a:endParaRPr>
          </a:p>
          <a:p>
            <a:pPr lvl="0">
              <a:buNone/>
            </a:pPr>
            <a:endParaRPr lang="en-US" b="0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</a:endParaRPr>
          </a:p>
          <a:p>
            <a:pPr lvl="0"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4861" y="686740"/>
            <a:ext cx="4524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3600" kern="0" dirty="0">
                <a:solidFill>
                  <a:schemeClr val="tx2"/>
                </a:solidFill>
                <a:latin typeface="Comic Sans MS" pitchFamily="66" charset="0"/>
                <a:cs typeface="+mn-cs"/>
              </a:rPr>
              <a:t>^</a:t>
            </a:r>
          </a:p>
        </p:txBody>
      </p:sp>
      <p:sp>
        <p:nvSpPr>
          <p:cNvPr id="5" name="TextBox 4"/>
          <p:cNvSpPr txBox="1"/>
          <p:nvPr/>
        </p:nvSpPr>
        <p:spPr>
          <a:xfrm rot="21268045">
            <a:off x="4201629" y="29188"/>
            <a:ext cx="2212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Comic Sans MS" pitchFamily="66" charset="0"/>
                <a:cs typeface="+mn-cs"/>
              </a:rPr>
              <a:t>and answers</a:t>
            </a:r>
            <a:endParaRPr lang="en-US" sz="2800" kern="0" dirty="0">
              <a:solidFill>
                <a:schemeClr val="tx2"/>
              </a:solidFill>
              <a:latin typeface="Comic Sans MS" pitchFamily="66" charset="0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815378" y="2698740"/>
            <a:ext cx="12729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2736" y="5103229"/>
            <a:ext cx="766773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27"/>
          <p:cNvGrpSpPr/>
          <p:nvPr/>
        </p:nvGrpSpPr>
        <p:grpSpPr>
          <a:xfrm>
            <a:off x="1537836" y="4869160"/>
            <a:ext cx="7210628" cy="461665"/>
            <a:chOff x="639086" y="2916521"/>
            <a:chExt cx="7210628" cy="461665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783611" y="3349920"/>
              <a:ext cx="127298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39086" y="2916521"/>
              <a:ext cx="7210628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R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kern="0" dirty="0" smtClean="0">
                  <a:latin typeface="+mn-lt"/>
                  <a:cs typeface="+mn-cs"/>
                </a:rPr>
                <a:t>Speed scaling can “magnify/create” unfairness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472" y="2625713"/>
            <a:ext cx="6999327" cy="3500449"/>
          </a:xfrm>
        </p:spPr>
        <p:txBody>
          <a:bodyPr/>
          <a:lstStyle/>
          <a:p>
            <a:pPr>
              <a:buNone/>
            </a:pPr>
            <a:r>
              <a:rPr lang="en-US" b="0" dirty="0" smtClean="0"/>
              <a:t>Optimality, Fairness and Robustness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1727684" y="2996952"/>
            <a:ext cx="3730508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kern="0" dirty="0" smtClean="0">
                <a:latin typeface="Century Gothic"/>
                <a:cs typeface="+mn-cs"/>
              </a:rPr>
              <a:t>in Speed Scaling design</a:t>
            </a:r>
            <a:endParaRPr lang="en-AU" sz="2400" kern="0" dirty="0" smtClean="0"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472" y="2625713"/>
            <a:ext cx="6999327" cy="3500449"/>
          </a:xfrm>
        </p:spPr>
        <p:txBody>
          <a:bodyPr/>
          <a:lstStyle/>
          <a:p>
            <a:pPr>
              <a:buNone/>
            </a:pPr>
            <a:r>
              <a:rPr lang="en-US" b="0" dirty="0" smtClean="0">
                <a:solidFill>
                  <a:schemeClr val="accent1"/>
                </a:solidFill>
              </a:rPr>
              <a:t>Optimality</a:t>
            </a:r>
            <a:r>
              <a:rPr lang="en-US" b="0" dirty="0" smtClean="0"/>
              <a:t>, Fairness and </a:t>
            </a:r>
            <a:r>
              <a:rPr lang="en-US" b="0" dirty="0" smtClean="0">
                <a:solidFill>
                  <a:schemeClr val="accent1"/>
                </a:solidFill>
              </a:rPr>
              <a:t>Robustness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281166" y="4195773"/>
            <a:ext cx="201850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(SRPT, P</a:t>
            </a:r>
            <a:r>
              <a:rPr lang="en-AU" sz="2400" kern="0" baseline="30000" dirty="0" smtClean="0">
                <a:solidFill>
                  <a:schemeClr val="accent1"/>
                </a:solidFill>
                <a:latin typeface="+mn-lt"/>
                <a:cs typeface="+mn-cs"/>
              </a:rPr>
              <a:t>-1</a:t>
            </a:r>
            <a:r>
              <a:rPr lang="en-AU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(n))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rot="16200000" flipV="1">
            <a:off x="2488947" y="3394303"/>
            <a:ext cx="1131902" cy="471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rot="5400000" flipH="1" flipV="1">
            <a:off x="3949467" y="2404825"/>
            <a:ext cx="1131899" cy="2449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472" y="2625713"/>
            <a:ext cx="6999327" cy="3500449"/>
          </a:xfrm>
        </p:spPr>
        <p:txBody>
          <a:bodyPr/>
          <a:lstStyle/>
          <a:p>
            <a:pPr>
              <a:buNone/>
            </a:pPr>
            <a:r>
              <a:rPr lang="en-US" b="0" dirty="0" smtClean="0"/>
              <a:t>Optimality, </a:t>
            </a:r>
            <a:r>
              <a:rPr lang="en-US" b="0" dirty="0" smtClean="0">
                <a:solidFill>
                  <a:schemeClr val="accent1"/>
                </a:solidFill>
              </a:rPr>
              <a:t>Fairness</a:t>
            </a:r>
            <a:r>
              <a:rPr lang="en-US" b="0" dirty="0" smtClean="0"/>
              <a:t> and </a:t>
            </a:r>
            <a:r>
              <a:rPr lang="en-US" b="0" dirty="0" smtClean="0">
                <a:solidFill>
                  <a:schemeClr val="accent1"/>
                </a:solidFill>
              </a:rPr>
              <a:t>Robustness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281166" y="4195773"/>
            <a:ext cx="201850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latin typeface="+mn-lt"/>
                <a:cs typeface="+mn-cs"/>
              </a:rPr>
              <a:t>(SRPT, P</a:t>
            </a:r>
            <a:r>
              <a:rPr lang="en-AU" sz="2400" kern="0" baseline="30000" dirty="0" smtClean="0">
                <a:latin typeface="+mn-lt"/>
                <a:cs typeface="+mn-cs"/>
              </a:rPr>
              <a:t>-1</a:t>
            </a:r>
            <a:r>
              <a:rPr lang="en-AU" sz="2400" kern="0" dirty="0" smtClean="0">
                <a:latin typeface="+mn-lt"/>
                <a:cs typeface="+mn-cs"/>
              </a:rPr>
              <a:t>(n))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rot="16200000" flipV="1">
            <a:off x="2488947" y="3394303"/>
            <a:ext cx="1131902" cy="471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rot="5400000" flipH="1" flipV="1">
            <a:off x="3949467" y="2404825"/>
            <a:ext cx="1131899" cy="2449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84771" y="4195773"/>
            <a:ext cx="169950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(PS, P</a:t>
            </a:r>
            <a:r>
              <a:rPr lang="en-AU" sz="2400" kern="0" baseline="30000" dirty="0" smtClean="0">
                <a:solidFill>
                  <a:schemeClr val="accent1"/>
                </a:solidFill>
                <a:latin typeface="+mn-lt"/>
                <a:cs typeface="+mn-cs"/>
              </a:rPr>
              <a:t>-1</a:t>
            </a:r>
            <a:r>
              <a:rPr lang="en-AU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(n))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rot="5400000" flipH="1" flipV="1">
            <a:off x="5856503" y="3441897"/>
            <a:ext cx="1131896" cy="375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rot="16200000" flipV="1">
            <a:off x="4599978" y="2561228"/>
            <a:ext cx="1131902" cy="2137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472" y="2625713"/>
            <a:ext cx="6999327" cy="3500449"/>
          </a:xfrm>
        </p:spPr>
        <p:txBody>
          <a:bodyPr/>
          <a:lstStyle/>
          <a:p>
            <a:pPr>
              <a:buNone/>
            </a:pPr>
            <a:r>
              <a:rPr lang="en-US" b="0" dirty="0" smtClean="0">
                <a:solidFill>
                  <a:schemeClr val="accent1"/>
                </a:solidFill>
              </a:rPr>
              <a:t>Optimality</a:t>
            </a:r>
            <a:r>
              <a:rPr lang="en-US" b="0" dirty="0" smtClean="0"/>
              <a:t>, </a:t>
            </a:r>
            <a:r>
              <a:rPr lang="en-US" b="0" dirty="0" smtClean="0">
                <a:solidFill>
                  <a:schemeClr val="accent1"/>
                </a:solidFill>
              </a:rPr>
              <a:t>Fairness</a:t>
            </a:r>
            <a:r>
              <a:rPr lang="en-US" b="0" dirty="0" smtClean="0"/>
              <a:t> and Robustness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281166" y="4195773"/>
            <a:ext cx="2018501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latin typeface="+mn-lt"/>
                <a:cs typeface="+mn-cs"/>
              </a:rPr>
              <a:t>(SRPT, P</a:t>
            </a:r>
            <a:r>
              <a:rPr lang="en-AU" sz="2400" kern="0" baseline="30000" dirty="0" smtClean="0">
                <a:latin typeface="+mn-lt"/>
                <a:cs typeface="+mn-cs"/>
              </a:rPr>
              <a:t>-1</a:t>
            </a:r>
            <a:r>
              <a:rPr lang="en-AU" sz="2400" kern="0" dirty="0" smtClean="0">
                <a:latin typeface="+mn-lt"/>
                <a:cs typeface="+mn-cs"/>
              </a:rPr>
              <a:t>(n))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rot="16200000" flipV="1">
            <a:off x="2488947" y="3394303"/>
            <a:ext cx="1131902" cy="4710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>
            <a:stCxn id="5" idx="0"/>
          </p:cNvCxnSpPr>
          <p:nvPr/>
        </p:nvCxnSpPr>
        <p:spPr bwMode="auto">
          <a:xfrm rot="5400000" flipH="1" flipV="1">
            <a:off x="3949467" y="2404825"/>
            <a:ext cx="1131899" cy="24499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384771" y="4195773"/>
            <a:ext cx="1699504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latin typeface="+mn-lt"/>
                <a:cs typeface="+mn-cs"/>
              </a:rPr>
              <a:t>(PS, P</a:t>
            </a:r>
            <a:r>
              <a:rPr lang="en-AU" sz="2400" kern="0" baseline="30000" dirty="0" smtClean="0">
                <a:latin typeface="+mn-lt"/>
                <a:cs typeface="+mn-cs"/>
              </a:rPr>
              <a:t>-1</a:t>
            </a:r>
            <a:r>
              <a:rPr lang="en-AU" sz="2400" kern="0" dirty="0" smtClean="0">
                <a:latin typeface="+mn-lt"/>
                <a:cs typeface="+mn-cs"/>
              </a:rPr>
              <a:t>(n))</a:t>
            </a: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 bwMode="auto">
          <a:xfrm rot="5400000" flipH="1" flipV="1">
            <a:off x="5856503" y="3441897"/>
            <a:ext cx="1131896" cy="375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rot="16200000" flipV="1">
            <a:off x="4599978" y="2561228"/>
            <a:ext cx="1131902" cy="2137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089116" y="1324250"/>
            <a:ext cx="3071675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400" kern="0" dirty="0" smtClean="0">
                <a:solidFill>
                  <a:schemeClr val="accent1"/>
                </a:solidFill>
                <a:latin typeface="+mn-lt"/>
                <a:cs typeface="+mn-cs"/>
              </a:rPr>
              <a:t>(SRPT, gated-static)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 rot="16200000" flipH="1">
            <a:off x="3441244" y="1969624"/>
            <a:ext cx="839799" cy="4723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6" idx="2"/>
          </p:cNvCxnSpPr>
          <p:nvPr/>
        </p:nvCxnSpPr>
        <p:spPr bwMode="auto">
          <a:xfrm rot="5400000">
            <a:off x="2820523" y="1857794"/>
            <a:ext cx="876311" cy="7325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 bwMode="auto">
          <a:xfrm>
            <a:off x="2501900" y="65299"/>
            <a:ext cx="42037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simple model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74925" y="762212"/>
            <a:ext cx="2746375" cy="1077912"/>
            <a:chOff x="4115946" y="2576946"/>
            <a:chExt cx="3713772" cy="140238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10757" y="2576946"/>
              <a:ext cx="1418961" cy="140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115946" y="2579011"/>
              <a:ext cx="2889443" cy="2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115946" y="3954548"/>
              <a:ext cx="2857244" cy="8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811473" y="2760763"/>
              <a:ext cx="442218" cy="97072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427574" y="2899144"/>
              <a:ext cx="352057" cy="75386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953512" y="2700868"/>
              <a:ext cx="382111" cy="109258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37" name="Straight Arrow Connector 29"/>
          <p:cNvCxnSpPr>
            <a:cxnSpLocks noChangeShapeType="1"/>
          </p:cNvCxnSpPr>
          <p:nvPr/>
        </p:nvCxnSpPr>
        <p:spPr bwMode="auto">
          <a:xfrm>
            <a:off x="5430838" y="1282569"/>
            <a:ext cx="881062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897992" y="1292231"/>
            <a:ext cx="2471737" cy="2643188"/>
            <a:chOff x="5036820" y="1570385"/>
            <a:chExt cx="2472541" cy="2643392"/>
          </a:xfrm>
        </p:grpSpPr>
        <p:sp>
          <p:nvSpPr>
            <p:cNvPr id="39" name="TextBox 38"/>
            <p:cNvSpPr txBox="1"/>
            <p:nvPr/>
          </p:nvSpPr>
          <p:spPr>
            <a:xfrm>
              <a:off x="5394123" y="3013534"/>
              <a:ext cx="2115238" cy="1200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The speed of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 the server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5036820" y="1570385"/>
              <a:ext cx="1447800" cy="1458883"/>
            </a:xfrm>
            <a:custGeom>
              <a:avLst/>
              <a:gdLst>
                <a:gd name="T0" fmla="*/ 0 w 752007"/>
                <a:gd name="T1" fmla="*/ 0 h 1124263"/>
                <a:gd name="T2" fmla="*/ 2147483647 w 752007"/>
                <a:gd name="T3" fmla="*/ 15534765 h 1124263"/>
                <a:gd name="T4" fmla="*/ 2147483647 w 752007"/>
                <a:gd name="T5" fmla="*/ 43152043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907017" y="1265244"/>
            <a:ext cx="2343150" cy="2308225"/>
            <a:chOff x="1074420" y="1722120"/>
            <a:chExt cx="2342308" cy="2309277"/>
          </a:xfrm>
        </p:grpSpPr>
        <p:sp>
          <p:nvSpPr>
            <p:cNvPr id="42" name="Freeform 19"/>
            <p:cNvSpPr>
              <a:spLocks noChangeArrowheads="1"/>
            </p:cNvSpPr>
            <p:nvPr/>
          </p:nvSpPr>
          <p:spPr bwMode="auto">
            <a:xfrm flipH="1">
              <a:off x="1917308" y="1722120"/>
              <a:ext cx="1127760" cy="1539240"/>
            </a:xfrm>
            <a:custGeom>
              <a:avLst/>
              <a:gdLst>
                <a:gd name="T0" fmla="*/ 0 w 752007"/>
                <a:gd name="T1" fmla="*/ 0 h 1124263"/>
                <a:gd name="T2" fmla="*/ 183223769 w 752007"/>
                <a:gd name="T3" fmla="*/ 32908456 h 1124263"/>
                <a:gd name="T4" fmla="*/ 213760864 w 752007"/>
                <a:gd name="T5" fmla="*/ 91412034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4420" y="3200756"/>
              <a:ext cx="2342308" cy="83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What order to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serve jobs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150529" y="3597281"/>
            <a:ext cx="398463" cy="1965325"/>
            <a:chOff x="6248084" y="4443664"/>
            <a:chExt cx="252136" cy="1126424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6006144" y="4819206"/>
              <a:ext cx="756106" cy="50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248084" y="5199770"/>
              <a:ext cx="252136" cy="37031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3378754" y="3121031"/>
            <a:ext cx="173037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7" name="Straight Arrow Connector 27"/>
          <p:cNvCxnSpPr>
            <a:cxnSpLocks noChangeShapeType="1"/>
          </p:cNvCxnSpPr>
          <p:nvPr/>
        </p:nvCxnSpPr>
        <p:spPr bwMode="auto">
          <a:xfrm>
            <a:off x="1908175" y="1246399"/>
            <a:ext cx="7778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grpSp>
        <p:nvGrpSpPr>
          <p:cNvPr id="27" name="Group 44"/>
          <p:cNvGrpSpPr>
            <a:grpSpLocks/>
          </p:cNvGrpSpPr>
          <p:nvPr/>
        </p:nvGrpSpPr>
        <p:grpSpPr bwMode="auto">
          <a:xfrm>
            <a:off x="1541421" y="3581429"/>
            <a:ext cx="398463" cy="1965325"/>
            <a:chOff x="6248084" y="4443664"/>
            <a:chExt cx="252136" cy="1126424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6200000" flipH="1">
              <a:off x="6006144" y="4819206"/>
              <a:ext cx="756106" cy="50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248084" y="5199770"/>
              <a:ext cx="252136" cy="37031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47663"/>
            <a:ext cx="8229600" cy="560387"/>
          </a:xfrm>
        </p:spPr>
        <p:txBody>
          <a:bodyPr/>
          <a:lstStyle/>
          <a:p>
            <a:r>
              <a:rPr lang="en-US" sz="3200" dirty="0" smtClean="0"/>
              <a:t>Fundamental questions about speed scaling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Can on-line speed scaling be optimal?</a:t>
            </a:r>
          </a:p>
          <a:p>
            <a:pPr lvl="1"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What structure do optimal algorithms have?</a:t>
            </a:r>
          </a:p>
          <a:p>
            <a:pPr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How does speed scaling interact with scheduling?</a:t>
            </a:r>
          </a:p>
          <a:p>
            <a:pPr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Are sophisticated speed scalers better?</a:t>
            </a:r>
          </a:p>
          <a:p>
            <a:pPr>
              <a:buNone/>
            </a:pPr>
            <a:endParaRPr lang="en-AU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AU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>Are there drawbacks of speed scaling?</a:t>
            </a:r>
            <a:endParaRPr lang="en-US" b="0" dirty="0" smtClean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en-US" b="0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74925" y="762212"/>
            <a:ext cx="2746375" cy="1077912"/>
            <a:chOff x="4115946" y="2576946"/>
            <a:chExt cx="3713772" cy="140238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10757" y="2576946"/>
              <a:ext cx="1418961" cy="140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115946" y="2579011"/>
              <a:ext cx="2889443" cy="2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115946" y="3954548"/>
              <a:ext cx="2857244" cy="8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811473" y="2760763"/>
              <a:ext cx="442218" cy="97072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427574" y="2899144"/>
              <a:ext cx="352057" cy="75386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953512" y="2700868"/>
              <a:ext cx="382111" cy="109258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37" name="Straight Arrow Connector 29"/>
          <p:cNvCxnSpPr>
            <a:cxnSpLocks noChangeShapeType="1"/>
          </p:cNvCxnSpPr>
          <p:nvPr/>
        </p:nvCxnSpPr>
        <p:spPr bwMode="auto">
          <a:xfrm>
            <a:off x="5430838" y="1282569"/>
            <a:ext cx="881062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01900" y="44624"/>
            <a:ext cx="4203700" cy="5603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A simple model</a:t>
            </a:r>
            <a:endParaRPr lang="en-US" dirty="0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897992" y="1292231"/>
            <a:ext cx="2471737" cy="2643188"/>
            <a:chOff x="5036820" y="1570385"/>
            <a:chExt cx="2472541" cy="2643392"/>
          </a:xfrm>
        </p:grpSpPr>
        <p:sp>
          <p:nvSpPr>
            <p:cNvPr id="39" name="TextBox 38"/>
            <p:cNvSpPr txBox="1"/>
            <p:nvPr/>
          </p:nvSpPr>
          <p:spPr>
            <a:xfrm>
              <a:off x="5394123" y="3013534"/>
              <a:ext cx="2115238" cy="1200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The speed of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 the server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5036820" y="1570385"/>
              <a:ext cx="1447800" cy="1458883"/>
            </a:xfrm>
            <a:custGeom>
              <a:avLst/>
              <a:gdLst>
                <a:gd name="T0" fmla="*/ 0 w 752007"/>
                <a:gd name="T1" fmla="*/ 0 h 1124263"/>
                <a:gd name="T2" fmla="*/ 2147483647 w 752007"/>
                <a:gd name="T3" fmla="*/ 15534765 h 1124263"/>
                <a:gd name="T4" fmla="*/ 2147483647 w 752007"/>
                <a:gd name="T5" fmla="*/ 43152043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907017" y="1265244"/>
            <a:ext cx="2343150" cy="2308225"/>
            <a:chOff x="1074420" y="1722120"/>
            <a:chExt cx="2342308" cy="2309277"/>
          </a:xfrm>
        </p:grpSpPr>
        <p:sp>
          <p:nvSpPr>
            <p:cNvPr id="42" name="Freeform 19"/>
            <p:cNvSpPr>
              <a:spLocks noChangeArrowheads="1"/>
            </p:cNvSpPr>
            <p:nvPr/>
          </p:nvSpPr>
          <p:spPr bwMode="auto">
            <a:xfrm flipH="1">
              <a:off x="1917308" y="1722120"/>
              <a:ext cx="1127760" cy="1539240"/>
            </a:xfrm>
            <a:custGeom>
              <a:avLst/>
              <a:gdLst>
                <a:gd name="T0" fmla="*/ 0 w 752007"/>
                <a:gd name="T1" fmla="*/ 0 h 1124263"/>
                <a:gd name="T2" fmla="*/ 183223769 w 752007"/>
                <a:gd name="T3" fmla="*/ 32908456 h 1124263"/>
                <a:gd name="T4" fmla="*/ 213760864 w 752007"/>
                <a:gd name="T5" fmla="*/ 91412034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4420" y="3200756"/>
              <a:ext cx="2342308" cy="83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What order to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serve jobs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6150529" y="3632226"/>
            <a:ext cx="398463" cy="1585911"/>
            <a:chOff x="6248084" y="4443664"/>
            <a:chExt cx="252136" cy="1126424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6006144" y="4819206"/>
              <a:ext cx="756106" cy="50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248084" y="5199770"/>
              <a:ext cx="252136" cy="37031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3378754" y="3121031"/>
            <a:ext cx="173037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11560" y="5605670"/>
            <a:ext cx="7396577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  <a:cs typeface="+mn-cs"/>
              </a:rPr>
              <a:t>What can we say about the optimal design?</a:t>
            </a:r>
          </a:p>
        </p:txBody>
      </p:sp>
      <p:cxnSp>
        <p:nvCxnSpPr>
          <p:cNvPr id="57" name="Straight Arrow Connector 27"/>
          <p:cNvCxnSpPr>
            <a:cxnSpLocks noChangeShapeType="1"/>
          </p:cNvCxnSpPr>
          <p:nvPr/>
        </p:nvCxnSpPr>
        <p:spPr bwMode="auto">
          <a:xfrm>
            <a:off x="1908175" y="1246399"/>
            <a:ext cx="7778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grpSp>
        <p:nvGrpSpPr>
          <p:cNvPr id="27" name="Group 44"/>
          <p:cNvGrpSpPr>
            <a:grpSpLocks/>
          </p:cNvGrpSpPr>
          <p:nvPr/>
        </p:nvGrpSpPr>
        <p:grpSpPr bwMode="auto">
          <a:xfrm>
            <a:off x="1577934" y="3609997"/>
            <a:ext cx="398463" cy="1585911"/>
            <a:chOff x="6248084" y="4443664"/>
            <a:chExt cx="252136" cy="1126424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6200000" flipH="1">
              <a:off x="6006144" y="4819206"/>
              <a:ext cx="756106" cy="50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248084" y="5199770"/>
              <a:ext cx="252136" cy="37031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74925" y="762212"/>
            <a:ext cx="2746375" cy="1077912"/>
            <a:chOff x="4115946" y="2576946"/>
            <a:chExt cx="3713772" cy="140238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10757" y="2576946"/>
              <a:ext cx="1418961" cy="140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115946" y="2579011"/>
              <a:ext cx="2889443" cy="2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115946" y="3954548"/>
              <a:ext cx="2857244" cy="8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811473" y="2760763"/>
              <a:ext cx="442218" cy="97072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427574" y="2899144"/>
              <a:ext cx="352057" cy="75386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953512" y="2700868"/>
              <a:ext cx="382111" cy="109258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37" name="Straight Arrow Connector 29"/>
          <p:cNvCxnSpPr>
            <a:cxnSpLocks noChangeShapeType="1"/>
          </p:cNvCxnSpPr>
          <p:nvPr/>
        </p:nvCxnSpPr>
        <p:spPr bwMode="auto">
          <a:xfrm>
            <a:off x="5430838" y="1282569"/>
            <a:ext cx="881062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01900" y="44624"/>
            <a:ext cx="4203700" cy="5603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A simple model</a:t>
            </a:r>
            <a:endParaRPr lang="en-US" dirty="0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897992" y="1292231"/>
            <a:ext cx="2471737" cy="2643188"/>
            <a:chOff x="5036820" y="1570385"/>
            <a:chExt cx="2472541" cy="2643392"/>
          </a:xfrm>
        </p:grpSpPr>
        <p:sp>
          <p:nvSpPr>
            <p:cNvPr id="39" name="TextBox 38"/>
            <p:cNvSpPr txBox="1"/>
            <p:nvPr/>
          </p:nvSpPr>
          <p:spPr>
            <a:xfrm>
              <a:off x="5394123" y="3013534"/>
              <a:ext cx="2115238" cy="1200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The speed of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 the server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5036820" y="1570385"/>
              <a:ext cx="1447800" cy="1458883"/>
            </a:xfrm>
            <a:custGeom>
              <a:avLst/>
              <a:gdLst>
                <a:gd name="T0" fmla="*/ 0 w 752007"/>
                <a:gd name="T1" fmla="*/ 0 h 1124263"/>
                <a:gd name="T2" fmla="*/ 2147483647 w 752007"/>
                <a:gd name="T3" fmla="*/ 15534765 h 1124263"/>
                <a:gd name="T4" fmla="*/ 2147483647 w 752007"/>
                <a:gd name="T5" fmla="*/ 43152043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907017" y="1265244"/>
            <a:ext cx="2343150" cy="2308225"/>
            <a:chOff x="1074420" y="1722120"/>
            <a:chExt cx="2342308" cy="2309277"/>
          </a:xfrm>
        </p:grpSpPr>
        <p:sp>
          <p:nvSpPr>
            <p:cNvPr id="42" name="Freeform 19"/>
            <p:cNvSpPr>
              <a:spLocks noChangeArrowheads="1"/>
            </p:cNvSpPr>
            <p:nvPr/>
          </p:nvSpPr>
          <p:spPr bwMode="auto">
            <a:xfrm flipH="1">
              <a:off x="1917308" y="1722120"/>
              <a:ext cx="1127760" cy="1539240"/>
            </a:xfrm>
            <a:custGeom>
              <a:avLst/>
              <a:gdLst>
                <a:gd name="T0" fmla="*/ 0 w 752007"/>
                <a:gd name="T1" fmla="*/ 0 h 1124263"/>
                <a:gd name="T2" fmla="*/ 183223769 w 752007"/>
                <a:gd name="T3" fmla="*/ 32908456 h 1124263"/>
                <a:gd name="T4" fmla="*/ 213760864 w 752007"/>
                <a:gd name="T5" fmla="*/ 91412034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4420" y="3200756"/>
              <a:ext cx="2342308" cy="83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What order to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serve jobs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150529" y="3632226"/>
            <a:ext cx="398463" cy="1585911"/>
            <a:chOff x="6248084" y="4443664"/>
            <a:chExt cx="252136" cy="1126424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6006144" y="4819206"/>
              <a:ext cx="756106" cy="50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248084" y="5199770"/>
              <a:ext cx="252136" cy="37031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3378754" y="3121031"/>
            <a:ext cx="173037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7" name="Straight Arrow Connector 27"/>
          <p:cNvCxnSpPr>
            <a:cxnSpLocks noChangeShapeType="1"/>
          </p:cNvCxnSpPr>
          <p:nvPr/>
        </p:nvCxnSpPr>
        <p:spPr bwMode="auto">
          <a:xfrm>
            <a:off x="1908175" y="1246399"/>
            <a:ext cx="7778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1260773" y="4138296"/>
            <a:ext cx="1064534" cy="7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 bwMode="auto">
          <a:xfrm>
            <a:off x="373005" y="4657104"/>
            <a:ext cx="3024187" cy="1385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600" kern="0" dirty="0">
                <a:solidFill>
                  <a:schemeClr val="accent6"/>
                </a:solidFill>
                <a:latin typeface="+mj-lt"/>
                <a:cs typeface="+mn-cs"/>
              </a:rPr>
              <a:t>SRPT</a:t>
            </a:r>
            <a:br>
              <a:rPr lang="en-US" sz="3600" kern="0" dirty="0">
                <a:solidFill>
                  <a:schemeClr val="accent6"/>
                </a:solidFill>
                <a:latin typeface="+mj-lt"/>
                <a:cs typeface="+mn-cs"/>
              </a:rPr>
            </a:br>
            <a:r>
              <a:rPr lang="en-US" sz="2400" kern="0" dirty="0">
                <a:solidFill>
                  <a:schemeClr val="accent6"/>
                </a:solidFill>
                <a:latin typeface="+mn-lt"/>
                <a:cs typeface="+mn-cs"/>
              </a:rPr>
              <a:t>Shortest Remaining</a:t>
            </a:r>
            <a:br>
              <a:rPr lang="en-US" sz="2400" kern="0" dirty="0">
                <a:solidFill>
                  <a:schemeClr val="accent6"/>
                </a:solidFill>
                <a:latin typeface="+mn-lt"/>
                <a:cs typeface="+mn-cs"/>
              </a:rPr>
            </a:br>
            <a:r>
              <a:rPr lang="en-US" sz="2400" kern="0" dirty="0">
                <a:solidFill>
                  <a:schemeClr val="accent6"/>
                </a:solidFill>
                <a:latin typeface="+mn-lt"/>
                <a:cs typeface="+mn-cs"/>
              </a:rPr>
              <a:t>Processing </a:t>
            </a:r>
            <a:r>
              <a:rPr lang="en-US" sz="2400" kern="0" dirty="0" smtClean="0">
                <a:solidFill>
                  <a:schemeClr val="accent6"/>
                </a:solidFill>
                <a:latin typeface="+mn-lt"/>
                <a:cs typeface="+mn-cs"/>
              </a:rPr>
              <a:t>Time</a:t>
            </a:r>
            <a:endParaRPr lang="en-US" sz="2400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574925" y="762212"/>
            <a:ext cx="2746375" cy="1077912"/>
            <a:chOff x="4115946" y="2576946"/>
            <a:chExt cx="3713772" cy="1402386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410757" y="2576946"/>
              <a:ext cx="1418961" cy="140238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4115946" y="2579011"/>
              <a:ext cx="2889443" cy="20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 flipV="1">
              <a:off x="4115946" y="3954548"/>
              <a:ext cx="2857244" cy="82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811473" y="2760763"/>
              <a:ext cx="442218" cy="970724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5427574" y="2899144"/>
              <a:ext cx="352057" cy="75386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5" name="Rectangle 46"/>
            <p:cNvSpPr>
              <a:spLocks noChangeArrowheads="1"/>
            </p:cNvSpPr>
            <p:nvPr/>
          </p:nvSpPr>
          <p:spPr bwMode="auto">
            <a:xfrm>
              <a:off x="5953512" y="2700868"/>
              <a:ext cx="382111" cy="109258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cxnSp>
        <p:nvCxnSpPr>
          <p:cNvPr id="37" name="Straight Arrow Connector 29"/>
          <p:cNvCxnSpPr>
            <a:cxnSpLocks noChangeShapeType="1"/>
          </p:cNvCxnSpPr>
          <p:nvPr/>
        </p:nvCxnSpPr>
        <p:spPr bwMode="auto">
          <a:xfrm>
            <a:off x="5430838" y="1282569"/>
            <a:ext cx="881062" cy="47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01900" y="44624"/>
            <a:ext cx="4203700" cy="560388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A simple model</a:t>
            </a:r>
            <a:endParaRPr lang="en-US" dirty="0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897992" y="1292231"/>
            <a:ext cx="2471737" cy="2643188"/>
            <a:chOff x="5036820" y="1570385"/>
            <a:chExt cx="2472541" cy="2643392"/>
          </a:xfrm>
        </p:grpSpPr>
        <p:sp>
          <p:nvSpPr>
            <p:cNvPr id="39" name="TextBox 38"/>
            <p:cNvSpPr txBox="1"/>
            <p:nvPr/>
          </p:nvSpPr>
          <p:spPr>
            <a:xfrm>
              <a:off x="5394123" y="3013534"/>
              <a:ext cx="2115238" cy="1200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The speed of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 the server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endParaRPr lang="en-US" sz="2400" kern="0" dirty="0">
                <a:latin typeface="+mn-lt"/>
                <a:cs typeface="+mn-cs"/>
              </a:endParaRPr>
            </a:p>
          </p:txBody>
        </p:sp>
        <p:sp>
          <p:nvSpPr>
            <p:cNvPr id="40" name="Freeform 21"/>
            <p:cNvSpPr>
              <a:spLocks noChangeArrowheads="1"/>
            </p:cNvSpPr>
            <p:nvPr/>
          </p:nvSpPr>
          <p:spPr bwMode="auto">
            <a:xfrm>
              <a:off x="5036820" y="1570385"/>
              <a:ext cx="1447800" cy="1458883"/>
            </a:xfrm>
            <a:custGeom>
              <a:avLst/>
              <a:gdLst>
                <a:gd name="T0" fmla="*/ 0 w 752007"/>
                <a:gd name="T1" fmla="*/ 0 h 1124263"/>
                <a:gd name="T2" fmla="*/ 2147483647 w 752007"/>
                <a:gd name="T3" fmla="*/ 15534765 h 1124263"/>
                <a:gd name="T4" fmla="*/ 2147483647 w 752007"/>
                <a:gd name="T5" fmla="*/ 43152043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907017" y="1265244"/>
            <a:ext cx="2343150" cy="2308225"/>
            <a:chOff x="1074420" y="1722120"/>
            <a:chExt cx="2342308" cy="2309277"/>
          </a:xfrm>
        </p:grpSpPr>
        <p:sp>
          <p:nvSpPr>
            <p:cNvPr id="42" name="Freeform 19"/>
            <p:cNvSpPr>
              <a:spLocks noChangeArrowheads="1"/>
            </p:cNvSpPr>
            <p:nvPr/>
          </p:nvSpPr>
          <p:spPr bwMode="auto">
            <a:xfrm flipH="1">
              <a:off x="1917308" y="1722120"/>
              <a:ext cx="1127760" cy="1539240"/>
            </a:xfrm>
            <a:custGeom>
              <a:avLst/>
              <a:gdLst>
                <a:gd name="T0" fmla="*/ 0 w 752007"/>
                <a:gd name="T1" fmla="*/ 0 h 1124263"/>
                <a:gd name="T2" fmla="*/ 183223769 w 752007"/>
                <a:gd name="T3" fmla="*/ 32908456 h 1124263"/>
                <a:gd name="T4" fmla="*/ 213760864 w 752007"/>
                <a:gd name="T5" fmla="*/ 91412034 h 1124263"/>
                <a:gd name="T6" fmla="*/ 0 60000 65536"/>
                <a:gd name="T7" fmla="*/ 0 60000 65536"/>
                <a:gd name="T8" fmla="*/ 0 60000 65536"/>
                <a:gd name="T9" fmla="*/ 0 w 752007"/>
                <a:gd name="T10" fmla="*/ 0 h 1124263"/>
                <a:gd name="T11" fmla="*/ 752007 w 752007"/>
                <a:gd name="T12" fmla="*/ 1124263 h 1124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2007" h="1124263">
                  <a:moveTo>
                    <a:pt x="0" y="0"/>
                  </a:moveTo>
                  <a:cubicBezTo>
                    <a:pt x="253583" y="108679"/>
                    <a:pt x="507167" y="217358"/>
                    <a:pt x="629587" y="404735"/>
                  </a:cubicBezTo>
                  <a:cubicBezTo>
                    <a:pt x="752007" y="592112"/>
                    <a:pt x="743262" y="858187"/>
                    <a:pt x="734518" y="1124263"/>
                  </a:cubicBezTo>
                </a:path>
              </a:pathLst>
            </a:custGeom>
            <a:noFill/>
            <a:ln w="38100" algn="ctr">
              <a:solidFill>
                <a:schemeClr val="accent1"/>
              </a:solidFill>
              <a:round/>
              <a:headEnd type="arrow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4420" y="3200756"/>
              <a:ext cx="2342308" cy="8306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What order to </a:t>
              </a:r>
              <a:b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</a:br>
              <a:r>
                <a:rPr lang="en-US" sz="2400" kern="0" dirty="0">
                  <a:solidFill>
                    <a:schemeClr val="accent1"/>
                  </a:solidFill>
                  <a:latin typeface="+mn-lt"/>
                  <a:cs typeface="+mn-cs"/>
                </a:rPr>
                <a:t>serve jobs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6150529" y="3632226"/>
            <a:ext cx="398463" cy="1585911"/>
            <a:chOff x="6248084" y="4443664"/>
            <a:chExt cx="252136" cy="1126424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6006144" y="4819206"/>
              <a:ext cx="756106" cy="50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6248084" y="5199770"/>
              <a:ext cx="252136" cy="37031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3600" kern="0" dirty="0">
                  <a:solidFill>
                    <a:schemeClr val="accent6"/>
                  </a:solidFill>
                  <a:latin typeface="+mj-lt"/>
                  <a:cs typeface="+mn-cs"/>
                </a:rPr>
                <a:t>?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>
            <a:off x="3378754" y="3121031"/>
            <a:ext cx="173037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7" name="Straight Arrow Connector 27"/>
          <p:cNvCxnSpPr>
            <a:cxnSpLocks noChangeShapeType="1"/>
          </p:cNvCxnSpPr>
          <p:nvPr/>
        </p:nvCxnSpPr>
        <p:spPr bwMode="auto">
          <a:xfrm>
            <a:off x="1908175" y="1246399"/>
            <a:ext cx="777875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arrow" w="med" len="med"/>
          </a:ln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1260773" y="4138296"/>
            <a:ext cx="1064534" cy="7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 bwMode="auto">
          <a:xfrm>
            <a:off x="1330299" y="4657104"/>
            <a:ext cx="1109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chemeClr val="accent6"/>
                </a:solidFill>
                <a:latin typeface="+mj-lt"/>
                <a:cs typeface="+mn-cs"/>
              </a:rPr>
              <a:t>SRPT</a:t>
            </a:r>
            <a:endParaRPr lang="en-US" sz="2400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272709" y="5201389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800" kern="0" dirty="0" smtClean="0">
                <a:latin typeface="+mj-lt"/>
                <a:cs typeface="+mn-cs"/>
              </a:rPr>
              <a:t>…but in practice often…</a:t>
            </a: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446031" y="5615047"/>
            <a:ext cx="27831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3600" kern="0" dirty="0" smtClean="0">
                <a:solidFill>
                  <a:schemeClr val="accent6"/>
                </a:solidFill>
                <a:latin typeface="+mj-lt"/>
                <a:cs typeface="+mn-cs"/>
              </a:rPr>
              <a:t>PS</a:t>
            </a:r>
            <a:br>
              <a:rPr lang="en-US" sz="3600" kern="0" dirty="0" smtClean="0">
                <a:solidFill>
                  <a:schemeClr val="accent6"/>
                </a:solidFill>
                <a:latin typeface="+mj-lt"/>
                <a:cs typeface="+mn-cs"/>
              </a:rPr>
            </a:br>
            <a:r>
              <a:rPr lang="en-US" sz="2800" kern="0" dirty="0" smtClean="0">
                <a:solidFill>
                  <a:schemeClr val="accent6"/>
                </a:solidFill>
                <a:latin typeface="+mj-lt"/>
                <a:cs typeface="+mn-cs"/>
              </a:rPr>
              <a:t>Processor Sharing</a:t>
            </a:r>
            <a:endParaRPr lang="en-US" sz="2800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032520" y="4779981"/>
            <a:ext cx="584208" cy="474669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endParaRPr lang="en-AU" sz="2400" kern="0" dirty="0" smtClean="0">
              <a:solidFill>
                <a:schemeClr val="tx2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solidFill>
                  <a:schemeClr val="accent1"/>
                </a:solidFill>
              </a:rPr>
              <a:t>An example – batch arrivals under SRPT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888" y="854075"/>
            <a:ext cx="7486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+mn-cs"/>
              </a:rPr>
              <a:t>n jobs of size </a:t>
            </a:r>
            <a:r>
              <a:rPr lang="en-US" sz="2400" kern="0" dirty="0" smtClean="0">
                <a:latin typeface="+mn-lt"/>
                <a:cs typeface="+mn-cs"/>
              </a:rPr>
              <a:t>  x</a:t>
            </a:r>
            <a:r>
              <a:rPr lang="en-US" sz="2400" kern="0" baseline="-25000" dirty="0" smtClean="0">
                <a:latin typeface="+mn-lt"/>
                <a:cs typeface="+mn-cs"/>
              </a:rPr>
              <a:t>i   </a:t>
            </a:r>
            <a:r>
              <a:rPr lang="en-US" sz="2400" kern="0" dirty="0" smtClean="0">
                <a:latin typeface="+mn-lt"/>
                <a:cs typeface="+mn-cs"/>
              </a:rPr>
              <a:t>arrive </a:t>
            </a:r>
            <a:r>
              <a:rPr lang="en-US" sz="2400" kern="0" dirty="0">
                <a:latin typeface="+mn-lt"/>
                <a:cs typeface="+mn-cs"/>
              </a:rPr>
              <a:t>at time 0 (no other arrivals)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76275" y="1416050"/>
            <a:ext cx="3541713" cy="830263"/>
            <a:chOff x="2763078" y="1535810"/>
            <a:chExt cx="3541443" cy="829703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629062" y="1557406"/>
              <a:ext cx="1916978" cy="808107"/>
              <a:chOff x="4115946" y="2576946"/>
              <a:chExt cx="3713772" cy="1402386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6411478" y="2578011"/>
                <a:ext cx="1417686" cy="140132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2400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4117350" y="2580765"/>
                <a:ext cx="28876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 flipV="1">
                <a:off x="4117350" y="3954553"/>
                <a:ext cx="2856897" cy="82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+mn-lt"/>
                  <a:cs typeface="Arial" charset="0"/>
                </a:endParaRPr>
              </a:p>
            </p:txBody>
          </p:sp>
        </p:grpSp>
        <p:cxnSp>
          <p:nvCxnSpPr>
            <p:cNvPr id="5134" name="Straight Arrow Connector 27"/>
            <p:cNvCxnSpPr>
              <a:cxnSpLocks noChangeShapeType="1"/>
            </p:cNvCxnSpPr>
            <p:nvPr/>
          </p:nvCxnSpPr>
          <p:spPr bwMode="auto">
            <a:xfrm>
              <a:off x="2763078" y="1928189"/>
              <a:ext cx="1338326" cy="2183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cxnSp>
          <p:nvCxnSpPr>
            <p:cNvPr id="5135" name="Straight Arrow Connector 29"/>
            <p:cNvCxnSpPr>
              <a:cxnSpLocks noChangeShapeType="1"/>
            </p:cNvCxnSpPr>
            <p:nvPr/>
          </p:nvCxnSpPr>
          <p:spPr bwMode="auto">
            <a:xfrm>
              <a:off x="5688582" y="1998085"/>
              <a:ext cx="615939" cy="3435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</p:spPr>
        </p:cxn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921816" y="1535810"/>
              <a:ext cx="195248" cy="629813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1" name="Rectangle 46"/>
            <p:cNvSpPr>
              <a:spLocks noChangeArrowheads="1"/>
            </p:cNvSpPr>
            <p:nvPr/>
          </p:nvSpPr>
          <p:spPr bwMode="auto">
            <a:xfrm>
              <a:off x="2978962" y="1596094"/>
              <a:ext cx="196835" cy="62822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3066268" y="1654793"/>
              <a:ext cx="196835" cy="629812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Rectangle 46"/>
            <p:cNvSpPr>
              <a:spLocks noChangeArrowheads="1"/>
            </p:cNvSpPr>
            <p:nvPr/>
          </p:nvSpPr>
          <p:spPr bwMode="auto">
            <a:xfrm>
              <a:off x="3148812" y="1734114"/>
              <a:ext cx="196835" cy="629812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chemeClr val="tx2"/>
                </a:solidFill>
                <a:latin typeface="+mn-lt"/>
                <a:cs typeface="Arial" charset="0"/>
              </a:endParaRPr>
            </a:p>
          </p:txBody>
        </p:sp>
      </p:grp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409518" y="2662227"/>
          <a:ext cx="7635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2" name="Equation" r:id="rId5" imgW="329914" imgH="177646" progId="">
                  <p:embed/>
                </p:oleObj>
              </mc:Choice>
              <mc:Fallback>
                <p:oleObj name="Equation" r:id="rId5" imgW="329914" imgH="17764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8" y="2662227"/>
                        <a:ext cx="7635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1176338" y="3517917"/>
          <a:ext cx="72866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3" name="Equation" r:id="rId7" imgW="3149600" imgH="482600" progId="">
                  <p:embed/>
                </p:oleObj>
              </mc:Choice>
              <mc:Fallback>
                <p:oleObj name="Equation" r:id="rId7" imgW="3149600" imgH="482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517917"/>
                        <a:ext cx="728662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682875" y="1609725"/>
            <a:ext cx="8413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 err="1">
                <a:solidFill>
                  <a:schemeClr val="tx2"/>
                </a:solidFill>
                <a:latin typeface="+mn-lt"/>
                <a:cs typeface="+mn-cs"/>
              </a:rPr>
              <a:t>SRPT</a:t>
            </a:r>
            <a:endParaRPr lang="en-US" sz="2400" kern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498440" y="5018134"/>
            <a:ext cx="1012825" cy="1588"/>
          </a:xfrm>
          <a:prstGeom prst="straightConnector1">
            <a:avLst/>
          </a:prstGeom>
          <a:noFill/>
          <a:ln w="38100" algn="ctr">
            <a:solidFill>
              <a:schemeClr val="tx2"/>
            </a:solidFill>
            <a:round/>
            <a:headEnd/>
            <a:tailEnd type="arrow" w="med" len="med"/>
          </a:ln>
        </p:spPr>
      </p:cxn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979577" y="4651405"/>
          <a:ext cx="45085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4" name="Equation" r:id="rId9" imgW="2082600" imgH="431640" progId="">
                  <p:embed/>
                </p:oleObj>
              </mc:Choice>
              <mc:Fallback>
                <p:oleObj name="Equation" r:id="rId9" imgW="2082600" imgH="431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577" y="4651405"/>
                        <a:ext cx="45085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48909" y="5481228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  <a:cs typeface="+mn-cs"/>
              </a:rPr>
              <a:t>“</a:t>
            </a:r>
            <a:r>
              <a:rPr lang="en-US" sz="2400" kern="0" dirty="0" smtClean="0">
                <a:latin typeface="+mn-lt"/>
                <a:cs typeface="+mn-cs"/>
              </a:rPr>
              <a:t>Energy-proportional”</a:t>
            </a:r>
            <a:endParaRPr lang="en-US" sz="2400" kern="0" dirty="0">
              <a:latin typeface="+mn-lt"/>
              <a:cs typeface="+mn-cs"/>
            </a:endParaRPr>
          </a:p>
        </p:txBody>
      </p:sp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1212804" y="2333610"/>
          <a:ext cx="705326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265" name="Equation" r:id="rId11" imgW="3047760" imgH="482400" progId="">
                  <p:embed/>
                </p:oleObj>
              </mc:Choice>
              <mc:Fallback>
                <p:oleObj name="Equation" r:id="rId11" imgW="3047760" imgH="482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04" y="2333610"/>
                        <a:ext cx="7053262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 flipH="1" flipV="1">
            <a:off x="2519772" y="4545124"/>
            <a:ext cx="3142575" cy="1467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5448909" y="4545124"/>
            <a:ext cx="396005" cy="14305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79512" y="5944517"/>
            <a:ext cx="6925294" cy="9048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kern="0" dirty="0" smtClean="0">
                <a:solidFill>
                  <a:schemeClr val="tx2"/>
                </a:solidFill>
                <a:latin typeface="+mn-lt"/>
                <a:cs typeface="+mn-cs"/>
              </a:rPr>
              <a:t>Observation: </a:t>
            </a:r>
            <a:r>
              <a:rPr lang="en-US" sz="2400" kern="0" dirty="0" smtClean="0"/>
              <a:t>Speeds only depend on </a:t>
            </a:r>
            <a:r>
              <a:rPr lang="en-US" sz="2400" u="sng" kern="0" dirty="0" smtClean="0">
                <a:latin typeface="+mn-lt"/>
                <a:cs typeface="+mn-cs"/>
              </a:rPr>
              <a:t>number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i="1" kern="0" dirty="0" smtClean="0">
                <a:latin typeface="+mn-lt"/>
                <a:cs typeface="+mn-cs"/>
              </a:rPr>
              <a:t>		    </a:t>
            </a:r>
            <a:r>
              <a:rPr lang="en-US" sz="2400" kern="0" dirty="0" smtClean="0">
                <a:latin typeface="+mn-lt"/>
                <a:cs typeface="+mn-cs"/>
              </a:rPr>
              <a:t> </a:t>
            </a:r>
            <a:r>
              <a:rPr lang="en-US" sz="2400" kern="0" dirty="0" smtClean="0"/>
              <a:t>of jobs in system (not on sizes)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9|6.1|9.6|5.7|1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0.9|13.5|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15.2|25.2|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8.6|1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8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5.3|5|11.4|7.6|5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|3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7.6|5.9|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4|1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|4.7|7.5"/>
</p:tagLst>
</file>

<file path=ppt/theme/theme1.xml><?xml version="1.0" encoding="utf-8"?>
<a:theme xmlns:a="http://schemas.openxmlformats.org/drawingml/2006/main" name="Default Design">
  <a:themeElements>
    <a:clrScheme name="powertheme">
      <a:dk1>
        <a:srgbClr val="434343"/>
      </a:dk1>
      <a:lt1>
        <a:sysClr val="window" lastClr="FFFFFF"/>
      </a:lt1>
      <a:dk2>
        <a:srgbClr val="000000"/>
      </a:dk2>
      <a:lt2>
        <a:srgbClr val="BEFF0D"/>
      </a:lt2>
      <a:accent1>
        <a:srgbClr val="39EAFD"/>
      </a:accent1>
      <a:accent2>
        <a:srgbClr val="FFFF33"/>
      </a:accent2>
      <a:accent3>
        <a:srgbClr val="FFE6A7"/>
      </a:accent3>
      <a:accent4>
        <a:srgbClr val="8FC78F"/>
      </a:accent4>
      <a:accent5>
        <a:srgbClr val="FBA984"/>
      </a:accent5>
      <a:accent6>
        <a:srgbClr val="FE8A8D"/>
      </a:accent6>
      <a:hlink>
        <a:srgbClr val="F56859"/>
      </a:hlink>
      <a:folHlink>
        <a:srgbClr val="F56859"/>
      </a:folHlink>
    </a:clrScheme>
    <a:fontScheme name="Formal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indent="-342900" algn="ctr" eaLnBrk="0" hangingPunct="0">
          <a:spcBef>
            <a:spcPct val="20000"/>
          </a:spcBef>
          <a:defRPr sz="2400" kern="0" dirty="0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wrap="square" rtlCol="0">
        <a:spAutoFit/>
      </a:bodyPr>
      <a:lstStyle>
        <a:defPPr marR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sz="2400" kern="0" dirty="0" smtClean="0">
            <a:latin typeface="+mn-lt"/>
            <a:cs typeface="+mn-cs"/>
          </a:defRPr>
        </a:defPPr>
      </a:lstStyle>
    </a:txDef>
  </a:objectDefaults>
  <a:extraClrSchemeLst>
    <a:extraClrScheme>
      <a:clrScheme name="Default Design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all thin">
  <a:themeElements>
    <a:clrScheme name="tall thin 6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BBC8D6"/>
      </a:accent3>
      <a:accent4>
        <a:srgbClr val="DADADA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tall thin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ll thin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l thin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l thin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l thin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l thin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l thin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all thin">
  <a:themeElements>
    <a:clrScheme name="1_tall thin 6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BBC8D6"/>
      </a:accent3>
      <a:accent4>
        <a:srgbClr val="DADADA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1_tall thin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all thin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all thin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all thin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all thin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all thin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all thin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ll black">
  <a:themeElements>
    <a:clrScheme name="Black - green &amp; blue">
      <a:dk1>
        <a:srgbClr val="434343"/>
      </a:dk1>
      <a:lt1>
        <a:sysClr val="window" lastClr="FFFFFF"/>
      </a:lt1>
      <a:dk2>
        <a:srgbClr val="000000"/>
      </a:dk2>
      <a:lt2>
        <a:srgbClr val="FFE6A7"/>
      </a:lt2>
      <a:accent1>
        <a:srgbClr val="D1FF29"/>
      </a:accent1>
      <a:accent2>
        <a:srgbClr val="62B0FF"/>
      </a:accent2>
      <a:accent3>
        <a:srgbClr val="FFFF33"/>
      </a:accent3>
      <a:accent4>
        <a:srgbClr val="8FC78F"/>
      </a:accent4>
      <a:accent5>
        <a:srgbClr val="FBA984"/>
      </a:accent5>
      <a:accent6>
        <a:srgbClr val="F67B6E"/>
      </a:accent6>
      <a:hlink>
        <a:srgbClr val="F56859"/>
      </a:hlink>
      <a:folHlink>
        <a:srgbClr val="F56859"/>
      </a:folHlink>
    </a:clrScheme>
    <a:fontScheme name="Custom 2">
      <a:majorFont>
        <a:latin typeface="Gill Sans Ultra Bold Condensed"/>
        <a:ea typeface=""/>
        <a:cs typeface="Arial"/>
      </a:majorFont>
      <a:minorFont>
        <a:latin typeface="Calibri"/>
        <a:ea typeface=""/>
        <a:cs typeface="Arial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All black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black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black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black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black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l black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Black - green &amp; blue">
      <a:dk1>
        <a:srgbClr val="434343"/>
      </a:dk1>
      <a:lt1>
        <a:sysClr val="window" lastClr="FFFFFF"/>
      </a:lt1>
      <a:dk2>
        <a:srgbClr val="000000"/>
      </a:dk2>
      <a:lt2>
        <a:srgbClr val="BEFF0D"/>
      </a:lt2>
      <a:accent1>
        <a:srgbClr val="62B0FF"/>
      </a:accent1>
      <a:accent2>
        <a:srgbClr val="FFFF33"/>
      </a:accent2>
      <a:accent3>
        <a:srgbClr val="FFE6A7"/>
      </a:accent3>
      <a:accent4>
        <a:srgbClr val="8FC78F"/>
      </a:accent4>
      <a:accent5>
        <a:srgbClr val="FBA984"/>
      </a:accent5>
      <a:accent6>
        <a:srgbClr val="F67B6E"/>
      </a:accent6>
      <a:hlink>
        <a:srgbClr val="F56859"/>
      </a:hlink>
      <a:folHlink>
        <a:srgbClr val="F56859"/>
      </a:folHlink>
    </a:clrScheme>
    <a:fontScheme name="Formal">
      <a:majorFont>
        <a:latin typeface="Calibri"/>
        <a:ea typeface=""/>
        <a:cs typeface=""/>
      </a:majorFont>
      <a:minorFont>
        <a:latin typeface="Century Gothic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342900" indent="-342900" algn="ctr" eaLnBrk="0" hangingPunct="0">
          <a:spcBef>
            <a:spcPct val="20000"/>
          </a:spcBef>
          <a:defRPr sz="2400" kern="0" dirty="0" smtClean="0">
            <a:solidFill>
              <a:schemeClr val="tx2"/>
            </a:solidFill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wrap="square" rtlCol="0">
        <a:spAutoFit/>
      </a:bodyPr>
      <a:lstStyle>
        <a:defPPr marR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sz="2400" kern="0" dirty="0" smtClean="0">
            <a:latin typeface="+mn-lt"/>
            <a:cs typeface="+mn-cs"/>
          </a:defRPr>
        </a:defPPr>
      </a:lstStyle>
    </a:txDef>
  </a:objectDefaults>
  <a:extraClrSchemeLst>
    <a:extraClrScheme>
      <a:clrScheme name="Default Design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lit screen">
  <a:themeElements>
    <a:clrScheme name="Custom 2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FFCC99"/>
      </a:accent3>
      <a:accent4>
        <a:srgbClr val="CCDEAF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split screen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lit screen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lit screen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lit screen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lit screen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lit screen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lit screen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ght highlight">
  <a:themeElements>
    <a:clrScheme name="Custom 2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FFCC99"/>
      </a:accent3>
      <a:accent4>
        <a:srgbClr val="CCDEAF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right highlight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ght highlight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ght highlight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ght highlight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ght highlight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ght highlight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ght highlight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ight highlight">
  <a:themeElements>
    <a:clrScheme name="Custom 2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FFCC99"/>
      </a:accent3>
      <a:accent4>
        <a:srgbClr val="CCDEAF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2_right highlight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right highlight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ght highlight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ght highlight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ght highlight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ght highlight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ight highlight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right highlight">
  <a:themeElements>
    <a:clrScheme name="Custom 2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FFCC99"/>
      </a:accent3>
      <a:accent4>
        <a:srgbClr val="CCDEAF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4_right highlight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right highlight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ght highlight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ght highlight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ght highlight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ght highlight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ight highlight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right highlight">
  <a:themeElements>
    <a:clrScheme name="Custom 2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FFCC99"/>
      </a:accent3>
      <a:accent4>
        <a:srgbClr val="CCDEAF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3_right highlight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right highlight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ight highlight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ight highlight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ight highlight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ight highlight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right highlight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right highlight">
  <a:themeElements>
    <a:clrScheme name="Custom 2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FFCC99"/>
      </a:accent3>
      <a:accent4>
        <a:srgbClr val="CCDEAF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5_right highlight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right highlight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ght highlight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ght highlight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ght highlight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ght highlight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right highlight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idescreen">
  <a:themeElements>
    <a:clrScheme name="widescreen 6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BBC8D6"/>
      </a:accent3>
      <a:accent4>
        <a:srgbClr val="DADADA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widescreen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descreen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screen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screen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screen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screen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screen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widescreen">
  <a:themeElements>
    <a:clrScheme name="Custom 2">
      <a:dk1>
        <a:srgbClr val="595A5C"/>
      </a:dk1>
      <a:lt1>
        <a:srgbClr val="FFFFFF"/>
      </a:lt1>
      <a:dk2>
        <a:srgbClr val="7193B3"/>
      </a:dk2>
      <a:lt2>
        <a:srgbClr val="F0E8B5"/>
      </a:lt2>
      <a:accent1>
        <a:srgbClr val="436690"/>
      </a:accent1>
      <a:accent2>
        <a:srgbClr val="D0E1EB"/>
      </a:accent2>
      <a:accent3>
        <a:srgbClr val="FFCC99"/>
      </a:accent3>
      <a:accent4>
        <a:srgbClr val="CCDEAF"/>
      </a:accent4>
      <a:accent5>
        <a:srgbClr val="B0B8C6"/>
      </a:accent5>
      <a:accent6>
        <a:srgbClr val="BCCCD5"/>
      </a:accent6>
      <a:hlink>
        <a:srgbClr val="FFCC99"/>
      </a:hlink>
      <a:folHlink>
        <a:srgbClr val="CCDEAF"/>
      </a:folHlink>
    </a:clrScheme>
    <a:fontScheme name="1_widescreen">
      <a:majorFont>
        <a:latin typeface="MisterEarl BT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idescreen 1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descreen 2">
        <a:dk1>
          <a:srgbClr val="2F2F47"/>
        </a:dk1>
        <a:lt1>
          <a:srgbClr val="FFFFFF"/>
        </a:lt1>
        <a:dk2>
          <a:srgbClr val="666699"/>
        </a:dk2>
        <a:lt2>
          <a:srgbClr val="F8F8F8"/>
        </a:lt2>
        <a:accent1>
          <a:srgbClr val="57516F"/>
        </a:accent1>
        <a:accent2>
          <a:srgbClr val="FF7C80"/>
        </a:accent2>
        <a:accent3>
          <a:srgbClr val="B8B8CA"/>
        </a:accent3>
        <a:accent4>
          <a:srgbClr val="DADADA"/>
        </a:accent4>
        <a:accent5>
          <a:srgbClr val="B4B3BB"/>
        </a:accent5>
        <a:accent6>
          <a:srgbClr val="E77073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descreen 3">
        <a:dk1>
          <a:srgbClr val="2F2F47"/>
        </a:dk1>
        <a:lt1>
          <a:srgbClr val="FFFFFF"/>
        </a:lt1>
        <a:dk2>
          <a:srgbClr val="2279AB"/>
        </a:dk2>
        <a:lt2>
          <a:srgbClr val="F0E8B5"/>
        </a:lt2>
        <a:accent1>
          <a:srgbClr val="64777E"/>
        </a:accent1>
        <a:accent2>
          <a:srgbClr val="D0E1EB"/>
        </a:accent2>
        <a:accent3>
          <a:srgbClr val="ABBED2"/>
        </a:accent3>
        <a:accent4>
          <a:srgbClr val="DADADA"/>
        </a:accent4>
        <a:accent5>
          <a:srgbClr val="B8BDC0"/>
        </a:accent5>
        <a:accent6>
          <a:srgbClr val="BCCCD5"/>
        </a:accent6>
        <a:hlink>
          <a:srgbClr val="FFCC99"/>
        </a:hlink>
        <a:folHlink>
          <a:srgbClr val="FFFF9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descreen 4">
        <a:dk1>
          <a:srgbClr val="494A5F"/>
        </a:dk1>
        <a:lt1>
          <a:srgbClr val="FFFFFF"/>
        </a:lt1>
        <a:dk2>
          <a:srgbClr val="7193B3"/>
        </a:dk2>
        <a:lt2>
          <a:srgbClr val="F0E8B5"/>
        </a:lt2>
        <a:accent1>
          <a:srgbClr val="2D5B89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ADB5C4"/>
        </a:accent5>
        <a:accent6>
          <a:srgbClr val="BCCCD5"/>
        </a:accent6>
        <a:hlink>
          <a:srgbClr val="FFCC99"/>
        </a:hlink>
        <a:folHlink>
          <a:srgbClr val="B8B1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descreen 5">
        <a:dk1>
          <a:srgbClr val="2D2015"/>
        </a:dk1>
        <a:lt1>
          <a:srgbClr val="FFFFFF"/>
        </a:lt1>
        <a:dk2>
          <a:srgbClr val="987A5D"/>
        </a:dk2>
        <a:lt2>
          <a:srgbClr val="EDD4A3"/>
        </a:lt2>
        <a:accent1>
          <a:srgbClr val="8C7B70"/>
        </a:accent1>
        <a:accent2>
          <a:srgbClr val="8C9CA0"/>
        </a:accent2>
        <a:accent3>
          <a:srgbClr val="CABEB6"/>
        </a:accent3>
        <a:accent4>
          <a:srgbClr val="DADADA"/>
        </a:accent4>
        <a:accent5>
          <a:srgbClr val="C5BFBB"/>
        </a:accent5>
        <a:accent6>
          <a:srgbClr val="7E8D91"/>
        </a:accent6>
        <a:hlink>
          <a:srgbClr val="F2BD79"/>
        </a:hlink>
        <a:folHlink>
          <a:srgbClr val="8F5F2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idescreen 6">
        <a:dk1>
          <a:srgbClr val="595A5C"/>
        </a:dk1>
        <a:lt1>
          <a:srgbClr val="FFFFFF"/>
        </a:lt1>
        <a:dk2>
          <a:srgbClr val="7193B3"/>
        </a:dk2>
        <a:lt2>
          <a:srgbClr val="F0E8B5"/>
        </a:lt2>
        <a:accent1>
          <a:srgbClr val="436690"/>
        </a:accent1>
        <a:accent2>
          <a:srgbClr val="D0E1EB"/>
        </a:accent2>
        <a:accent3>
          <a:srgbClr val="BBC8D6"/>
        </a:accent3>
        <a:accent4>
          <a:srgbClr val="DADADA"/>
        </a:accent4>
        <a:accent5>
          <a:srgbClr val="B0B8C6"/>
        </a:accent5>
        <a:accent6>
          <a:srgbClr val="BCCCD5"/>
        </a:accent6>
        <a:hlink>
          <a:srgbClr val="FFCC99"/>
        </a:hlink>
        <a:folHlink>
          <a:srgbClr val="CCDEA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1046</Words>
  <Application>Microsoft Office PowerPoint</Application>
  <PresentationFormat>On-screen Show (4:3)</PresentationFormat>
  <Paragraphs>308</Paragraphs>
  <Slides>36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61" baseType="lpstr">
      <vt:lpstr>Arial</vt:lpstr>
      <vt:lpstr>Comic Sans MS</vt:lpstr>
      <vt:lpstr>Gill Sans Ultra Bold Condensed</vt:lpstr>
      <vt:lpstr>Symbol</vt:lpstr>
      <vt:lpstr>MisterEarl BT</vt:lpstr>
      <vt:lpstr>Century Gothic</vt:lpstr>
      <vt:lpstr>Calibri</vt:lpstr>
      <vt:lpstr>Times</vt:lpstr>
      <vt:lpstr>Cambria Math</vt:lpstr>
      <vt:lpstr>Wingdings</vt:lpstr>
      <vt:lpstr>Times New Roman</vt:lpstr>
      <vt:lpstr>Default Design</vt:lpstr>
      <vt:lpstr>split screen</vt:lpstr>
      <vt:lpstr>right highlight</vt:lpstr>
      <vt:lpstr>2_right highlight</vt:lpstr>
      <vt:lpstr>4_right highlight</vt:lpstr>
      <vt:lpstr>3_right highlight</vt:lpstr>
      <vt:lpstr>5_right highlight</vt:lpstr>
      <vt:lpstr>widescreen</vt:lpstr>
      <vt:lpstr>1_widescreen</vt:lpstr>
      <vt:lpstr>tall thin</vt:lpstr>
      <vt:lpstr>1_tall thin</vt:lpstr>
      <vt:lpstr>All black</vt:lpstr>
      <vt:lpstr>1_Default Design</vt:lpstr>
      <vt:lpstr>Equation</vt:lpstr>
      <vt:lpstr>Optimality, Fairness and Robustness in Speed Scaling Designs</vt:lpstr>
      <vt:lpstr>PowerPoint Presentation</vt:lpstr>
      <vt:lpstr>A simple model</vt:lpstr>
      <vt:lpstr>PowerPoint Presentation</vt:lpstr>
      <vt:lpstr>Fundamental questions about speed scaling</vt:lpstr>
      <vt:lpstr>A simple model</vt:lpstr>
      <vt:lpstr>A simple model</vt:lpstr>
      <vt:lpstr>A simple model</vt:lpstr>
      <vt:lpstr>An example – batch arrivals under SRPT</vt:lpstr>
      <vt:lpstr>2 design choices</vt:lpstr>
      <vt:lpstr>Two styles of analysis</vt:lpstr>
      <vt:lpstr>Worst case analysis</vt:lpstr>
      <vt:lpstr>Amortized Local competitiveness</vt:lpstr>
      <vt:lpstr>PowerPoint Presentation</vt:lpstr>
      <vt:lpstr>The analysis</vt:lpstr>
      <vt:lpstr>Our Results</vt:lpstr>
      <vt:lpstr>PowerPoint Presentation</vt:lpstr>
      <vt:lpstr>How well does it work?</vt:lpstr>
      <vt:lpstr>Fundamental questions   about speed scaling</vt:lpstr>
      <vt:lpstr>Fundamental questions   about speed scaling</vt:lpstr>
      <vt:lpstr>2 design choices</vt:lpstr>
      <vt:lpstr>Gated static speed scaling</vt:lpstr>
      <vt:lpstr>Gated Static vs. Dynamic (under SRPT)</vt:lpstr>
      <vt:lpstr>Robustness</vt:lpstr>
      <vt:lpstr>PowerPoint Presentation</vt:lpstr>
      <vt:lpstr>PowerPoint Presentation</vt:lpstr>
      <vt:lpstr>PowerPoint Presentation</vt:lpstr>
      <vt:lpstr>Fundamental questions   about speed scaling</vt:lpstr>
      <vt:lpstr>Fundamental questions   about speed scaling</vt:lpstr>
      <vt:lpstr>Which jobs are run fast?</vt:lpstr>
      <vt:lpstr>PowerPoint Presentation</vt:lpstr>
      <vt:lpstr>Fundamental questions   about speed scaling</vt:lpstr>
      <vt:lpstr>PowerPoint Presentation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Optimality, Fairness and Robustness in Speed Scaling Designs</dc:title>
  <dc:creator>Adam Wierman / Lachlan Andrew</dc:creator>
  <cp:lastModifiedBy>Swinburne University of Technology</cp:lastModifiedBy>
  <cp:revision>1910</cp:revision>
  <dcterms:created xsi:type="dcterms:W3CDTF">2005-01-18T19:57:58Z</dcterms:created>
  <dcterms:modified xsi:type="dcterms:W3CDTF">2013-07-13T02:13:33Z</dcterms:modified>
</cp:coreProperties>
</file>